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84" r:id="rId2"/>
  </p:sldIdLst>
  <p:sldSz cx="9144000" cy="6858000" type="screen4x3"/>
  <p:notesSz cx="6797675" cy="98726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6600"/>
    <a:srgbClr val="FF9933"/>
    <a:srgbClr val="9900CC"/>
    <a:srgbClr val="666699"/>
    <a:srgbClr val="0000FF"/>
    <a:srgbClr val="00FF00"/>
    <a:srgbClr val="90923A"/>
    <a:srgbClr val="005E5C"/>
    <a:srgbClr val="529C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8" autoAdjust="0"/>
    <p:restoredTop sz="99683" autoAdjust="0"/>
  </p:normalViewPr>
  <p:slideViewPr>
    <p:cSldViewPr>
      <p:cViewPr>
        <p:scale>
          <a:sx n="116" d="100"/>
          <a:sy n="116" d="100"/>
        </p:scale>
        <p:origin x="-81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74"/>
    </p:cViewPr>
  </p:sorterViewPr>
  <p:notesViewPr>
    <p:cSldViewPr>
      <p:cViewPr varScale="1">
        <p:scale>
          <a:sx n="89" d="100"/>
          <a:sy n="89" d="100"/>
        </p:scale>
        <p:origin x="-3174" y="-12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A025C2-4601-491F-B1EA-2270BE1E46FE}" type="doc">
      <dgm:prSet loTypeId="urn:microsoft.com/office/officeart/2005/8/layout/chevron1" loCatId="process" qsTypeId="urn:microsoft.com/office/officeart/2005/8/quickstyle/simple1" qsCatId="simple" csTypeId="urn:microsoft.com/office/officeart/2005/8/colors/accent2_3" csCatId="accent2" phldr="1"/>
      <dgm:spPr/>
    </dgm:pt>
    <dgm:pt modelId="{9A25511C-DD0F-4D86-B14D-4B3E90F1D80B}">
      <dgm:prSet phldrT="[Texte]" custT="1"/>
      <dgm:spPr/>
      <dgm:t>
        <a:bodyPr/>
        <a:lstStyle/>
        <a:p>
          <a:r>
            <a:rPr lang="fr-FR" sz="2400" dirty="0" smtClean="0"/>
            <a:t>Conception</a:t>
          </a:r>
          <a:endParaRPr lang="fr-FR" sz="2400" dirty="0"/>
        </a:p>
      </dgm:t>
    </dgm:pt>
    <dgm:pt modelId="{4F8B2F90-40AC-4140-BAD7-E81F2F90F328}" type="parTrans" cxnId="{CF2A4D6B-6090-4B1A-9017-945CE180A1C1}">
      <dgm:prSet/>
      <dgm:spPr/>
      <dgm:t>
        <a:bodyPr/>
        <a:lstStyle/>
        <a:p>
          <a:endParaRPr lang="fr-FR" sz="1400"/>
        </a:p>
      </dgm:t>
    </dgm:pt>
    <dgm:pt modelId="{0A7B268B-49B2-4BAB-9E8D-DDE65700D1A2}" type="sibTrans" cxnId="{CF2A4D6B-6090-4B1A-9017-945CE180A1C1}">
      <dgm:prSet/>
      <dgm:spPr/>
      <dgm:t>
        <a:bodyPr/>
        <a:lstStyle/>
        <a:p>
          <a:endParaRPr lang="fr-FR" sz="1400"/>
        </a:p>
      </dgm:t>
    </dgm:pt>
    <dgm:pt modelId="{ADBF8126-2229-486E-9039-4C6C846ED26A}">
      <dgm:prSet phldrT="[Texte]" custT="1"/>
      <dgm:spPr/>
      <dgm:t>
        <a:bodyPr/>
        <a:lstStyle/>
        <a:p>
          <a:r>
            <a:rPr lang="fr-FR" sz="2400" dirty="0" smtClean="0"/>
            <a:t>Fabrication</a:t>
          </a:r>
          <a:endParaRPr lang="fr-FR" sz="2400" dirty="0"/>
        </a:p>
      </dgm:t>
    </dgm:pt>
    <dgm:pt modelId="{02A224E5-F9A1-4518-94B5-FC2B97A2AD41}" type="parTrans" cxnId="{E0139C37-C3DD-4294-938A-61473EF2F4E0}">
      <dgm:prSet/>
      <dgm:spPr/>
      <dgm:t>
        <a:bodyPr/>
        <a:lstStyle/>
        <a:p>
          <a:endParaRPr lang="fr-FR" sz="1400"/>
        </a:p>
      </dgm:t>
    </dgm:pt>
    <dgm:pt modelId="{1373E119-65CE-496D-82AA-FF3C15376870}" type="sibTrans" cxnId="{E0139C37-C3DD-4294-938A-61473EF2F4E0}">
      <dgm:prSet/>
      <dgm:spPr/>
      <dgm:t>
        <a:bodyPr/>
        <a:lstStyle/>
        <a:p>
          <a:endParaRPr lang="fr-FR" sz="1400"/>
        </a:p>
      </dgm:t>
    </dgm:pt>
    <dgm:pt modelId="{9F1DF29C-E023-4918-BE52-FB8FBF23B1BF}">
      <dgm:prSet phldrT="[Texte]" custT="1"/>
      <dgm:spPr/>
      <dgm:t>
        <a:bodyPr/>
        <a:lstStyle/>
        <a:p>
          <a:r>
            <a:rPr lang="fr-FR" sz="2400" dirty="0" smtClean="0"/>
            <a:t>Qualification</a:t>
          </a:r>
          <a:endParaRPr lang="fr-FR" sz="2400" dirty="0"/>
        </a:p>
      </dgm:t>
    </dgm:pt>
    <dgm:pt modelId="{A4E84341-2EEB-45D3-9585-36AF95555F6F}" type="parTrans" cxnId="{79A4CFB9-CA66-4852-8162-7C501E76F915}">
      <dgm:prSet/>
      <dgm:spPr/>
      <dgm:t>
        <a:bodyPr/>
        <a:lstStyle/>
        <a:p>
          <a:endParaRPr lang="fr-FR" sz="1400"/>
        </a:p>
      </dgm:t>
    </dgm:pt>
    <dgm:pt modelId="{013FD79A-63B9-43D6-A5EA-87C600620989}" type="sibTrans" cxnId="{79A4CFB9-CA66-4852-8162-7C501E76F915}">
      <dgm:prSet/>
      <dgm:spPr/>
      <dgm:t>
        <a:bodyPr/>
        <a:lstStyle/>
        <a:p>
          <a:endParaRPr lang="fr-FR" sz="1400"/>
        </a:p>
      </dgm:t>
    </dgm:pt>
    <dgm:pt modelId="{4FB615F1-FEC9-4966-A85F-7F7782A447AE}" type="pres">
      <dgm:prSet presAssocID="{87A025C2-4601-491F-B1EA-2270BE1E46FE}" presName="Name0" presStyleCnt="0">
        <dgm:presLayoutVars>
          <dgm:dir/>
          <dgm:animLvl val="lvl"/>
          <dgm:resizeHandles val="exact"/>
        </dgm:presLayoutVars>
      </dgm:prSet>
      <dgm:spPr/>
    </dgm:pt>
    <dgm:pt modelId="{8EC6276D-34FE-4B78-946D-19ED4673347B}" type="pres">
      <dgm:prSet presAssocID="{9A25511C-DD0F-4D86-B14D-4B3E90F1D80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682A12-99F3-4AC1-A319-1F32C0EA16A7}" type="pres">
      <dgm:prSet presAssocID="{0A7B268B-49B2-4BAB-9E8D-DDE65700D1A2}" presName="parTxOnlySpace" presStyleCnt="0"/>
      <dgm:spPr/>
    </dgm:pt>
    <dgm:pt modelId="{4D47477C-BE3F-45C0-A7BF-8590441C0995}" type="pres">
      <dgm:prSet presAssocID="{ADBF8126-2229-486E-9039-4C6C846ED26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5CE303-5AD1-43C8-AC70-9749BA31A511}" type="pres">
      <dgm:prSet presAssocID="{1373E119-65CE-496D-82AA-FF3C15376870}" presName="parTxOnlySpace" presStyleCnt="0"/>
      <dgm:spPr/>
    </dgm:pt>
    <dgm:pt modelId="{4E25A53F-08C4-4A3F-B94F-A69413BE96A3}" type="pres">
      <dgm:prSet presAssocID="{9F1DF29C-E023-4918-BE52-FB8FBF23B1BF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F2A4D6B-6090-4B1A-9017-945CE180A1C1}" srcId="{87A025C2-4601-491F-B1EA-2270BE1E46FE}" destId="{9A25511C-DD0F-4D86-B14D-4B3E90F1D80B}" srcOrd="0" destOrd="0" parTransId="{4F8B2F90-40AC-4140-BAD7-E81F2F90F328}" sibTransId="{0A7B268B-49B2-4BAB-9E8D-DDE65700D1A2}"/>
    <dgm:cxn modelId="{1613E9AF-DC26-45AB-80F7-C11FD0ACBDAC}" type="presOf" srcId="{ADBF8126-2229-486E-9039-4C6C846ED26A}" destId="{4D47477C-BE3F-45C0-A7BF-8590441C0995}" srcOrd="0" destOrd="0" presId="urn:microsoft.com/office/officeart/2005/8/layout/chevron1"/>
    <dgm:cxn modelId="{79A4CFB9-CA66-4852-8162-7C501E76F915}" srcId="{87A025C2-4601-491F-B1EA-2270BE1E46FE}" destId="{9F1DF29C-E023-4918-BE52-FB8FBF23B1BF}" srcOrd="2" destOrd="0" parTransId="{A4E84341-2EEB-45D3-9585-36AF95555F6F}" sibTransId="{013FD79A-63B9-43D6-A5EA-87C600620989}"/>
    <dgm:cxn modelId="{0CDB4CA6-7C50-4DA1-8AA8-BA0C8528D1DA}" type="presOf" srcId="{9F1DF29C-E023-4918-BE52-FB8FBF23B1BF}" destId="{4E25A53F-08C4-4A3F-B94F-A69413BE96A3}" srcOrd="0" destOrd="0" presId="urn:microsoft.com/office/officeart/2005/8/layout/chevron1"/>
    <dgm:cxn modelId="{E0139C37-C3DD-4294-938A-61473EF2F4E0}" srcId="{87A025C2-4601-491F-B1EA-2270BE1E46FE}" destId="{ADBF8126-2229-486E-9039-4C6C846ED26A}" srcOrd="1" destOrd="0" parTransId="{02A224E5-F9A1-4518-94B5-FC2B97A2AD41}" sibTransId="{1373E119-65CE-496D-82AA-FF3C15376870}"/>
    <dgm:cxn modelId="{93B94AC6-68A3-439A-BC22-7859F60361D0}" type="presOf" srcId="{87A025C2-4601-491F-B1EA-2270BE1E46FE}" destId="{4FB615F1-FEC9-4966-A85F-7F7782A447AE}" srcOrd="0" destOrd="0" presId="urn:microsoft.com/office/officeart/2005/8/layout/chevron1"/>
    <dgm:cxn modelId="{AB9776B4-C81F-45B5-9317-D54A08759ACE}" type="presOf" srcId="{9A25511C-DD0F-4D86-B14D-4B3E90F1D80B}" destId="{8EC6276D-34FE-4B78-946D-19ED4673347B}" srcOrd="0" destOrd="0" presId="urn:microsoft.com/office/officeart/2005/8/layout/chevron1"/>
    <dgm:cxn modelId="{44518D16-5B05-40E8-B7D9-B3F19C85BB10}" type="presParOf" srcId="{4FB615F1-FEC9-4966-A85F-7F7782A447AE}" destId="{8EC6276D-34FE-4B78-946D-19ED4673347B}" srcOrd="0" destOrd="0" presId="urn:microsoft.com/office/officeart/2005/8/layout/chevron1"/>
    <dgm:cxn modelId="{BAAEC8C8-A069-4C4F-9A6A-D4CE44B178BC}" type="presParOf" srcId="{4FB615F1-FEC9-4966-A85F-7F7782A447AE}" destId="{5A682A12-99F3-4AC1-A319-1F32C0EA16A7}" srcOrd="1" destOrd="0" presId="urn:microsoft.com/office/officeart/2005/8/layout/chevron1"/>
    <dgm:cxn modelId="{6F3179D8-5EF7-4D62-A324-0D45208C5AAE}" type="presParOf" srcId="{4FB615F1-FEC9-4966-A85F-7F7782A447AE}" destId="{4D47477C-BE3F-45C0-A7BF-8590441C0995}" srcOrd="2" destOrd="0" presId="urn:microsoft.com/office/officeart/2005/8/layout/chevron1"/>
    <dgm:cxn modelId="{15A91915-C9EB-4446-9EAC-9FC9EB4AEB14}" type="presParOf" srcId="{4FB615F1-FEC9-4966-A85F-7F7782A447AE}" destId="{EF5CE303-5AD1-43C8-AC70-9749BA31A511}" srcOrd="3" destOrd="0" presId="urn:microsoft.com/office/officeart/2005/8/layout/chevron1"/>
    <dgm:cxn modelId="{EA8AA3C3-D9BC-4678-BA1B-E67B0B5F2214}" type="presParOf" srcId="{4FB615F1-FEC9-4966-A85F-7F7782A447AE}" destId="{4E25A53F-08C4-4A3F-B94F-A69413BE96A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C6276D-34FE-4B78-946D-19ED4673347B}">
      <dsp:nvSpPr>
        <dsp:cNvPr id="0" name=""/>
        <dsp:cNvSpPr/>
      </dsp:nvSpPr>
      <dsp:spPr>
        <a:xfrm>
          <a:off x="2531" y="0"/>
          <a:ext cx="3084248" cy="351352"/>
        </a:xfrm>
        <a:prstGeom prst="chevron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Conception</a:t>
          </a:r>
          <a:endParaRPr lang="fr-FR" sz="2400" kern="1200" dirty="0"/>
        </a:p>
      </dsp:txBody>
      <dsp:txXfrm>
        <a:off x="178207" y="0"/>
        <a:ext cx="2732896" cy="351352"/>
      </dsp:txXfrm>
    </dsp:sp>
    <dsp:sp modelId="{4D47477C-BE3F-45C0-A7BF-8590441C0995}">
      <dsp:nvSpPr>
        <dsp:cNvPr id="0" name=""/>
        <dsp:cNvSpPr/>
      </dsp:nvSpPr>
      <dsp:spPr>
        <a:xfrm>
          <a:off x="2778355" y="0"/>
          <a:ext cx="3084248" cy="351352"/>
        </a:xfrm>
        <a:prstGeom prst="chevron">
          <a:avLst/>
        </a:prstGeom>
        <a:solidFill>
          <a:schemeClr val="accent2">
            <a:shade val="80000"/>
            <a:hueOff val="-109124"/>
            <a:satOff val="-1548"/>
            <a:lumOff val="133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Fabrication</a:t>
          </a:r>
          <a:endParaRPr lang="fr-FR" sz="2400" kern="1200" dirty="0"/>
        </a:p>
      </dsp:txBody>
      <dsp:txXfrm>
        <a:off x="2954031" y="0"/>
        <a:ext cx="2732896" cy="351352"/>
      </dsp:txXfrm>
    </dsp:sp>
    <dsp:sp modelId="{4E25A53F-08C4-4A3F-B94F-A69413BE96A3}">
      <dsp:nvSpPr>
        <dsp:cNvPr id="0" name=""/>
        <dsp:cNvSpPr/>
      </dsp:nvSpPr>
      <dsp:spPr>
        <a:xfrm>
          <a:off x="5554179" y="0"/>
          <a:ext cx="3084248" cy="351352"/>
        </a:xfrm>
        <a:prstGeom prst="chevron">
          <a:avLst/>
        </a:prstGeom>
        <a:solidFill>
          <a:schemeClr val="accent2">
            <a:shade val="80000"/>
            <a:hueOff val="-218248"/>
            <a:satOff val="-3095"/>
            <a:lumOff val="266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Qualification</a:t>
          </a:r>
          <a:endParaRPr lang="fr-FR" sz="2400" kern="1200" dirty="0"/>
        </a:p>
      </dsp:txBody>
      <dsp:txXfrm>
        <a:off x="5729855" y="0"/>
        <a:ext cx="2732896" cy="351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26CE2C7-F4BF-4E6B-A440-C5841841532A}" type="datetimeFigureOut">
              <a:rPr lang="fr-FR"/>
              <a:pPr>
                <a:defRPr/>
              </a:pPr>
              <a:t>06/12/2016</a:t>
            </a:fld>
            <a:endParaRPr lang="fr-FR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7317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377317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B6E6A8B-0361-4FE4-B71C-F881F3DB54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243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633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633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B4F1670-981F-456C-BBF8-595A6A92DE79}" type="datetimeFigureOut">
              <a:rPr lang="fr-FR"/>
              <a:pPr>
                <a:defRPr/>
              </a:pPr>
              <a:t>06/12/2016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377317"/>
            <a:ext cx="2945659" cy="493633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664196E-109D-4C92-838D-CCBD53067F1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183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 descr="bandeau_tit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9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2653832"/>
          </a:xfrm>
        </p:spPr>
        <p:txBody>
          <a:bodyPr anchor="t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3060272" cy="504056"/>
          </a:xfrm>
        </p:spPr>
        <p:txBody>
          <a:bodyPr anchor="b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3960000" y="4509120"/>
            <a:ext cx="4788464" cy="1224136"/>
          </a:xfrm>
        </p:spPr>
        <p:txBody>
          <a:bodyPr anchor="b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4533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rcal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1" descr="bandeau_intercalai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0"/>
            <a:ext cx="58340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000" y="1949598"/>
            <a:ext cx="5364496" cy="4719761"/>
          </a:xfrm>
        </p:spPr>
        <p:txBody>
          <a:bodyPr anchor="t"/>
          <a:lstStyle>
            <a:lvl1pPr algn="l">
              <a:lnSpc>
                <a:spcPts val="2800"/>
              </a:lnSpc>
              <a:defRPr sz="2200" b="1" cap="all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2000" y="260649"/>
            <a:ext cx="5292488" cy="1584176"/>
          </a:xfrm>
        </p:spPr>
        <p:txBody>
          <a:bodyPr/>
          <a:lstStyle>
            <a:lvl1pPr marL="0" indent="0">
              <a:lnSpc>
                <a:spcPts val="1200"/>
              </a:lnSpc>
              <a:spcAft>
                <a:spcPts val="0"/>
              </a:spcAft>
              <a:buNone/>
              <a:defRPr sz="85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u numéro de diapositive 7"/>
          <p:cNvSpPr>
            <a:spLocks noGrp="1"/>
          </p:cNvSpPr>
          <p:nvPr>
            <p:ph type="sldNum" sz="quarter" idx="10"/>
          </p:nvPr>
        </p:nvSpPr>
        <p:spPr>
          <a:xfrm>
            <a:off x="576263" y="5876925"/>
            <a:ext cx="270033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|  PAGE </a:t>
            </a:r>
            <a:fld id="{1D466937-5DAE-4477-9447-28D195B475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576263" y="5445125"/>
            <a:ext cx="2700337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CEA | 10 AVRIL 2012</a:t>
            </a:r>
          </a:p>
        </p:txBody>
      </p:sp>
    </p:spTree>
    <p:extLst>
      <p:ext uri="{BB962C8B-B14F-4D97-AF65-F5344CB8AC3E}">
        <p14:creationId xmlns:p14="http://schemas.microsoft.com/office/powerpoint/2010/main" val="2575092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263" y="1268413"/>
            <a:ext cx="8172450" cy="4536851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008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526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68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7" descr="bandeau_intercalai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0"/>
            <a:ext cx="58340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bandeau_dernièr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0"/>
          <a:stretch>
            <a:fillRect/>
          </a:stretch>
        </p:blipFill>
        <p:spPr bwMode="auto">
          <a:xfrm>
            <a:off x="3309938" y="0"/>
            <a:ext cx="5834062" cy="580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38800" y="5799600"/>
            <a:ext cx="1897200" cy="943200"/>
          </a:xfrm>
        </p:spPr>
        <p:txBody>
          <a:bodyPr anchor="t"/>
          <a:lstStyle>
            <a:lvl1pPr>
              <a:lnSpc>
                <a:spcPts val="1200"/>
              </a:lnSpc>
              <a:defRPr sz="850" b="0" cap="none" baseline="0">
                <a:solidFill>
                  <a:schemeClr val="bg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39505" y="5799600"/>
            <a:ext cx="3552775" cy="943200"/>
          </a:xfrm>
        </p:spPr>
        <p:txBody>
          <a:bodyPr/>
          <a:lstStyle>
            <a:lvl1pPr marL="0" indent="0">
              <a:lnSpc>
                <a:spcPts val="1200"/>
              </a:lnSpc>
              <a:spcAft>
                <a:spcPts val="0"/>
              </a:spcAft>
              <a:buFont typeface="Arial" pitchFamily="34" charset="0"/>
              <a:buNone/>
              <a:defRPr sz="800">
                <a:solidFill>
                  <a:schemeClr val="bg1"/>
                </a:solidFill>
              </a:defRPr>
            </a:lvl1pPr>
            <a:lvl2pPr marL="0" indent="0">
              <a:lnSpc>
                <a:spcPts val="1200"/>
              </a:lnSpc>
              <a:spcBef>
                <a:spcPts val="800"/>
              </a:spcBef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2pPr>
            <a:lvl3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3pPr>
            <a:lvl4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4pPr>
            <a:lvl5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10"/>
          <p:cNvSpPr>
            <a:spLocks noGrp="1"/>
          </p:cNvSpPr>
          <p:nvPr>
            <p:ph type="sldNum" sz="quarter" idx="10"/>
          </p:nvPr>
        </p:nvSpPr>
        <p:spPr>
          <a:xfrm>
            <a:off x="576263" y="5445125"/>
            <a:ext cx="11191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|  PAGE </a:t>
            </a:r>
            <a:fld id="{14F8A3EB-E991-4FC5-AECE-8306556088B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1"/>
          </p:nvPr>
        </p:nvSpPr>
        <p:spPr>
          <a:xfrm>
            <a:off x="576263" y="5876925"/>
            <a:ext cx="2663825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CEA | 10 AVRIL 2012</a:t>
            </a:r>
          </a:p>
        </p:txBody>
      </p:sp>
    </p:spTree>
    <p:extLst>
      <p:ext uri="{BB962C8B-B14F-4D97-AF65-F5344CB8AC3E}">
        <p14:creationId xmlns:p14="http://schemas.microsoft.com/office/powerpoint/2010/main" val="219081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7" descr="bandeau_tex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" y="0"/>
            <a:ext cx="91440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texte 2"/>
          <p:cNvSpPr>
            <a:spLocks noGrp="1"/>
          </p:cNvSpPr>
          <p:nvPr>
            <p:ph idx="13"/>
          </p:nvPr>
        </p:nvSpPr>
        <p:spPr bwMode="auto">
          <a:xfrm>
            <a:off x="358185" y="1196752"/>
            <a:ext cx="817245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>
          <a:xfrm>
            <a:off x="1835697" y="-1"/>
            <a:ext cx="6694938" cy="955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400" b="1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2805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7" descr="bandeau_text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" y="0"/>
            <a:ext cx="91440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75655" y="52388"/>
            <a:ext cx="5616625" cy="90963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76263" y="1268413"/>
            <a:ext cx="817245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0" name="Espace réservé du numéro de diapositive 8"/>
          <p:cNvSpPr>
            <a:spLocks noGrp="1"/>
          </p:cNvSpPr>
          <p:nvPr>
            <p:ph type="sldNum" sz="quarter" idx="4"/>
          </p:nvPr>
        </p:nvSpPr>
        <p:spPr bwMode="auto">
          <a:xfrm>
            <a:off x="8223802" y="6592213"/>
            <a:ext cx="1119187" cy="27334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r>
              <a:rPr lang="fr-FR" dirty="0" smtClean="0"/>
              <a:t>|  Page </a:t>
            </a:r>
            <a:fld id="{F13DCDCE-DEB7-4537-A88C-848C569CE8B5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76488" y="6592267"/>
            <a:ext cx="5940425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t"/>
          <a:lstStyle>
            <a:lvl1pPr algn="r"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dirty="0" smtClean="0">
                <a:solidFill>
                  <a:srgbClr val="808080"/>
                </a:solidFill>
              </a:rPr>
              <a:t>D. van </a:t>
            </a:r>
            <a:r>
              <a:rPr lang="fr-FR" dirty="0" err="1" smtClean="0">
                <a:solidFill>
                  <a:srgbClr val="808080"/>
                </a:solidFill>
              </a:rPr>
              <a:t>Houtte</a:t>
            </a:r>
            <a:r>
              <a:rPr lang="fr-FR" dirty="0" smtClean="0">
                <a:solidFill>
                  <a:srgbClr val="808080"/>
                </a:solidFill>
              </a:rPr>
              <a:t> &amp; TC-DHC Team –  </a:t>
            </a:r>
            <a:r>
              <a:rPr lang="fr-FR" dirty="0" err="1" smtClean="0">
                <a:solidFill>
                  <a:srgbClr val="808080"/>
                </a:solidFill>
              </a:rPr>
              <a:t>Internal</a:t>
            </a:r>
            <a:r>
              <a:rPr lang="fr-FR" dirty="0" smtClean="0">
                <a:solidFill>
                  <a:srgbClr val="808080"/>
                </a:solidFill>
              </a:rPr>
              <a:t> </a:t>
            </a:r>
            <a:r>
              <a:rPr lang="fr-FR" dirty="0" err="1" smtClean="0">
                <a:solidFill>
                  <a:srgbClr val="808080"/>
                </a:solidFill>
              </a:rPr>
              <a:t>KoM</a:t>
            </a:r>
            <a:r>
              <a:rPr lang="fr-FR" dirty="0" smtClean="0">
                <a:solidFill>
                  <a:srgbClr val="808080"/>
                </a:solidFill>
              </a:rPr>
              <a:t> – CEA Cadarache | 9th March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9pPr>
    </p:titleStyle>
    <p:bodyStyle>
      <a:lvl1pPr marL="923925" indent="-923925" algn="l" rtl="0" eaLnBrk="0" fontAlgn="base" hangingPunct="0">
        <a:spcBef>
          <a:spcPct val="0"/>
        </a:spcBef>
        <a:spcAft>
          <a:spcPts val="400"/>
        </a:spcAft>
        <a:buFont typeface="Arial" charset="0"/>
        <a:defRPr sz="2200" kern="1200">
          <a:solidFill>
            <a:schemeClr val="tx2"/>
          </a:solidFill>
          <a:latin typeface="+mn-lt"/>
          <a:ea typeface="+mn-ea"/>
          <a:cs typeface="+mn-cs"/>
        </a:defRPr>
      </a:lvl1pPr>
      <a:lvl2pPr marL="360363" indent="-360363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SzPct val="90000"/>
        <a:buBlip>
          <a:blip r:embed="rId10"/>
        </a:buBlip>
        <a:defRPr sz="1600" kern="1200">
          <a:solidFill>
            <a:srgbClr val="666666"/>
          </a:solidFill>
          <a:latin typeface="+mn-lt"/>
          <a:ea typeface="+mn-ea"/>
          <a:cs typeface="+mn-cs"/>
        </a:defRPr>
      </a:lvl2pPr>
      <a:lvl3pPr marL="361950" indent="552450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SzPct val="36000"/>
        <a:buFont typeface="Arial" charset="0"/>
        <a:defRPr sz="1600" kern="1200">
          <a:solidFill>
            <a:srgbClr val="666666"/>
          </a:solidFill>
          <a:latin typeface="+mn-lt"/>
          <a:ea typeface="+mn-ea"/>
          <a:cs typeface="+mn-cs"/>
        </a:defRPr>
      </a:lvl3pPr>
      <a:lvl4pPr marL="1009650" indent="-238125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Clr>
          <a:srgbClr val="666666"/>
        </a:buClr>
        <a:buSzPct val="36000"/>
        <a:buBlip>
          <a:blip r:embed="rId11"/>
        </a:buBlip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133475" indent="-114300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Clr>
          <a:srgbClr val="666666"/>
        </a:buClr>
        <a:buFont typeface="Arial" charset="0"/>
        <a:buChar char="-"/>
        <a:defRPr sz="16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12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diagramColors" Target="../diagrams/colors1.xml"/><Relationship Id="rId5" Type="http://schemas.openxmlformats.org/officeDocument/2006/relationships/image" Target="../media/image9.pn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8.jpeg"/><Relationship Id="rId9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33688"/>
            <a:ext cx="9108504" cy="1118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indent="-360363">
              <a:lnSpc>
                <a:spcPts val="2000"/>
              </a:lnSpc>
              <a:buSzPct val="90000"/>
              <a:buBlip>
                <a:blip r:embed="rId2"/>
              </a:buBlip>
            </a:pP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Within 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the Eurofusion consortium, the WP-DIV project aims at developing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plasma facing components for DEMO divertor  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based on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W-Cu alloy materials,</a:t>
            </a:r>
            <a:endParaRPr lang="en-US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0363" lvl="1" indent="-360363">
              <a:lnSpc>
                <a:spcPts val="2000"/>
              </a:lnSpc>
              <a:buSzPct val="90000"/>
              <a:buBlip>
                <a:blip r:embed="rId2"/>
              </a:buBlip>
            </a:pP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In order 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to improve thermomechanical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behaviour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, an </a:t>
            </a:r>
            <a:r>
              <a:rPr lang="en-US" sz="1200" b="1" dirty="0" smtClean="0">
                <a:solidFill>
                  <a:srgbClr val="DC0528"/>
                </a:solidFill>
                <a:latin typeface="Arial"/>
              </a:rPr>
              <a:t>advanced concept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based on a soft 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transition between W and </a:t>
            </a: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CuCrZr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(functionally gradient material / FGM) has been successfully </a:t>
            </a:r>
            <a:r>
              <a:rPr lang="en-US" sz="1200" b="1" dirty="0">
                <a:solidFill>
                  <a:srgbClr val="DC0528"/>
                </a:solidFill>
                <a:latin typeface="Arial"/>
              </a:rPr>
              <a:t>designed, manufactured </a:t>
            </a:r>
            <a:r>
              <a:rPr lang="en-US" sz="1200" b="1">
                <a:solidFill>
                  <a:srgbClr val="DC0528"/>
                </a:solidFill>
                <a:latin typeface="Arial"/>
              </a:rPr>
              <a:t>and </a:t>
            </a:r>
            <a:r>
              <a:rPr lang="en-US" sz="1200" b="1" smtClean="0">
                <a:solidFill>
                  <a:srgbClr val="DC0528"/>
                </a:solidFill>
                <a:latin typeface="Arial"/>
              </a:rPr>
              <a:t>tested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200" b="1" dirty="0" smtClean="0">
              <a:solidFill>
                <a:srgbClr val="DC0528"/>
              </a:solidFill>
              <a:latin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84335" y="260648"/>
            <a:ext cx="7952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</a:rPr>
              <a:t>Advanced PFC successfully tested at 25MW/m²</a:t>
            </a:r>
            <a:endParaRPr lang="en-US" sz="1400" b="1" dirty="0">
              <a:solidFill>
                <a:schemeClr val="bg1"/>
              </a:solidFill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4206090" y="2396430"/>
            <a:ext cx="1230006" cy="576065"/>
            <a:chOff x="4206090" y="2688116"/>
            <a:chExt cx="1230006" cy="576065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4499992" y="2688117"/>
              <a:ext cx="936104" cy="57606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4206090" y="2688116"/>
              <a:ext cx="936104" cy="45591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360040" y="2051943"/>
            <a:ext cx="8676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work performed by IRFM 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collaboration with a 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French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company (DEPHIS) and CEA/DRT/LITEN 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 divided in 3 steps: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717749" y="306776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Geometry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defined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by Finite Element Modeling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optimization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 rot="16200000">
            <a:off x="-870262" y="4628710"/>
            <a:ext cx="2207684" cy="234439"/>
          </a:xfrm>
          <a:prstGeom prst="rect">
            <a:avLst/>
          </a:prstGeom>
          <a:solidFill>
            <a:srgbClr val="CC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prstClr val="white"/>
                </a:solidFill>
              </a:rPr>
              <a:t>CEA activities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3504151" y="3066023"/>
            <a:ext cx="2501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171450" indent="-171450">
              <a:buFont typeface="Arial" panose="020B0604020202020204" pitchFamily="34" charset="0"/>
              <a:buChar char="•"/>
              <a:defRPr sz="1200">
                <a:solidFill>
                  <a:prstClr val="black"/>
                </a:solidFill>
              </a:defRPr>
            </a:lvl1pPr>
          </a:lstStyle>
          <a:p>
            <a:pPr algn="ctr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Fabrication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6 mock-ups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0" name="Picture 8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725" r="36328"/>
          <a:stretch/>
        </p:blipFill>
        <p:spPr bwMode="auto">
          <a:xfrm>
            <a:off x="3500736" y="5586303"/>
            <a:ext cx="2188888" cy="3339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sp>
        <p:nvSpPr>
          <p:cNvPr id="74" name="ZoneTexte 73"/>
          <p:cNvSpPr txBox="1"/>
          <p:nvPr/>
        </p:nvSpPr>
        <p:spPr>
          <a:xfrm>
            <a:off x="6069747" y="3067764"/>
            <a:ext cx="2984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Infrared Thermographic test (SATIR)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Ultrasonic Testing (ENEA)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High Heat flux tests (in IPP-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Gladis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515820" y="3911927"/>
            <a:ext cx="1056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/>
              <a:t>FGM coating on a W tile</a:t>
            </a:r>
            <a:endParaRPr lang="en-US" sz="1000" i="1" dirty="0"/>
          </a:p>
        </p:txBody>
      </p:sp>
      <p:sp>
        <p:nvSpPr>
          <p:cNvPr id="211" name="ZoneTexte 210"/>
          <p:cNvSpPr txBox="1"/>
          <p:nvPr/>
        </p:nvSpPr>
        <p:spPr>
          <a:xfrm>
            <a:off x="4747997" y="3439809"/>
            <a:ext cx="1056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/>
              <a:t>Assembled Mock-ups</a:t>
            </a:r>
            <a:endParaRPr lang="en-US" sz="1000" i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6724925" y="3642087"/>
            <a:ext cx="1606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IR image </a:t>
            </a:r>
            <a:r>
              <a:rPr lang="en-US" sz="1000" i="1" dirty="0" smtClean="0"/>
              <a:t>of  25 </a:t>
            </a:r>
            <a:r>
              <a:rPr lang="en-US" sz="1000" i="1" dirty="0"/>
              <a:t>MW/m² </a:t>
            </a:r>
            <a:r>
              <a:rPr lang="en-US" sz="1000" i="1" dirty="0" smtClean="0"/>
              <a:t>HHF loading </a:t>
            </a:r>
            <a:r>
              <a:rPr lang="en-US" sz="1000" i="1" smtClean="0"/>
              <a:t>(Screening)</a:t>
            </a:r>
            <a:endParaRPr lang="en-US" sz="1000" i="1" dirty="0"/>
          </a:p>
        </p:txBody>
      </p:sp>
      <p:pic>
        <p:nvPicPr>
          <p:cNvPr id="34" name="Picture 2" descr="D:\GLADIS\WP-DIV\CEA-FGM\IR images\CEA FGM#3_25MW_eps0_115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8" b="11032"/>
          <a:stretch/>
        </p:blipFill>
        <p:spPr bwMode="auto">
          <a:xfrm>
            <a:off x="6868941" y="4038488"/>
            <a:ext cx="1328486" cy="925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6057528" y="5055492"/>
            <a:ext cx="3059832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171450" indent="-171450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indent="0">
              <a:buNone/>
            </a:pPr>
            <a:r>
              <a:rPr lang="en-US" b="1" u="sng" dirty="0">
                <a:solidFill>
                  <a:srgbClr val="DC0528"/>
                </a:solidFill>
                <a:latin typeface="Arial"/>
              </a:rPr>
              <a:t>Major Result </a:t>
            </a:r>
            <a:r>
              <a:rPr lang="en-US" b="1" u="sng" dirty="0" smtClean="0">
                <a:solidFill>
                  <a:srgbClr val="DC0528"/>
                </a:solidFill>
                <a:latin typeface="Arial"/>
              </a:rPr>
              <a:t>:</a:t>
            </a:r>
            <a:r>
              <a:rPr lang="en-US" b="1" dirty="0">
                <a:solidFill>
                  <a:srgbClr val="DC0528"/>
                </a:solidFill>
                <a:latin typeface="Arial"/>
              </a:rPr>
              <a:t>Adequate power exhaust for FGM concept:</a:t>
            </a:r>
          </a:p>
          <a:p>
            <a:r>
              <a:rPr lang="en-US" b="1" dirty="0" smtClean="0">
                <a:solidFill>
                  <a:srgbClr val="DC0528"/>
                </a:solidFill>
                <a:latin typeface="Arial"/>
              </a:rPr>
              <a:t>100 </a:t>
            </a:r>
            <a:r>
              <a:rPr lang="en-US" b="1" dirty="0">
                <a:solidFill>
                  <a:srgbClr val="DC0528"/>
                </a:solidFill>
                <a:latin typeface="Arial"/>
              </a:rPr>
              <a:t>cycles at 1</a:t>
            </a:r>
            <a:r>
              <a:rPr lang="en-US" b="1" dirty="0" smtClean="0">
                <a:solidFill>
                  <a:srgbClr val="DC0528"/>
                </a:solidFill>
                <a:latin typeface="Arial"/>
              </a:rPr>
              <a:t>0MW/m² </a:t>
            </a:r>
          </a:p>
          <a:p>
            <a:r>
              <a:rPr lang="en-US" b="1" dirty="0" smtClean="0">
                <a:solidFill>
                  <a:srgbClr val="DC0528"/>
                </a:solidFill>
                <a:latin typeface="Arial"/>
              </a:rPr>
              <a:t>100 </a:t>
            </a:r>
            <a:r>
              <a:rPr lang="en-US" b="1" dirty="0">
                <a:solidFill>
                  <a:srgbClr val="DC0528"/>
                </a:solidFill>
                <a:latin typeface="Arial"/>
              </a:rPr>
              <a:t>cycles at 20MW/m² </a:t>
            </a:r>
            <a:endParaRPr lang="en-US" b="1" dirty="0" smtClean="0">
              <a:solidFill>
                <a:srgbClr val="DC0528"/>
              </a:solidFill>
              <a:latin typeface="Arial"/>
            </a:endParaRPr>
          </a:p>
          <a:p>
            <a:r>
              <a:rPr lang="en-US" b="1" dirty="0">
                <a:solidFill>
                  <a:srgbClr val="DC0528"/>
                </a:solidFill>
                <a:latin typeface="Arial"/>
              </a:rPr>
              <a:t>Screening </a:t>
            </a:r>
            <a:r>
              <a:rPr lang="en-US" b="1" dirty="0" smtClean="0">
                <a:solidFill>
                  <a:srgbClr val="DC0528"/>
                </a:solidFill>
                <a:latin typeface="Arial"/>
              </a:rPr>
              <a:t>tests at 25MW/m²</a:t>
            </a:r>
            <a:endParaRPr lang="en-US" b="1" dirty="0">
              <a:solidFill>
                <a:srgbClr val="DC0528"/>
              </a:solidFill>
              <a:latin typeface="Arial"/>
            </a:endParaRPr>
          </a:p>
        </p:txBody>
      </p:sp>
      <p:grpSp>
        <p:nvGrpSpPr>
          <p:cNvPr id="37" name="Groupe 36"/>
          <p:cNvGrpSpPr/>
          <p:nvPr/>
        </p:nvGrpSpPr>
        <p:grpSpPr>
          <a:xfrm>
            <a:off x="1119151" y="5041747"/>
            <a:ext cx="664307" cy="659218"/>
            <a:chOff x="4155900" y="3486357"/>
            <a:chExt cx="1368152" cy="1325761"/>
          </a:xfrm>
        </p:grpSpPr>
        <p:sp>
          <p:nvSpPr>
            <p:cNvPr id="38" name="Rectangle 37"/>
            <p:cNvSpPr/>
            <p:nvPr/>
          </p:nvSpPr>
          <p:spPr>
            <a:xfrm rot="478364">
              <a:off x="4155900" y="3486357"/>
              <a:ext cx="1368152" cy="1325761"/>
            </a:xfrm>
            <a:prstGeom prst="rect">
              <a:avLst/>
            </a:prstGeom>
            <a:solidFill>
              <a:srgbClr val="666666"/>
            </a:solidFill>
            <a:ln w="25400" cap="flat" cmpd="sng" algn="ctr">
              <a:noFill/>
              <a:prstDash val="solid"/>
            </a:ln>
            <a:effectLst/>
            <a:scene3d>
              <a:camera prst="orthographicFront">
                <a:rot lat="2100000" lon="2700000" rev="0"/>
              </a:camera>
              <a:lightRig rig="threePt" dir="t"/>
            </a:scene3d>
            <a:sp3d extrusionH="152400">
              <a:bevelT w="0" h="0"/>
              <a:bevelB w="0" h="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Ellipse 38"/>
            <p:cNvSpPr/>
            <p:nvPr/>
          </p:nvSpPr>
          <p:spPr>
            <a:xfrm>
              <a:off x="4425950" y="3763167"/>
              <a:ext cx="828052" cy="772140"/>
            </a:xfrm>
            <a:prstGeom prst="ellipse">
              <a:avLst/>
            </a:prstGeom>
            <a:gradFill flip="none" rotWithShape="1">
              <a:gsLst>
                <a:gs pos="71000">
                  <a:srgbClr val="666666"/>
                </a:gs>
                <a:gs pos="44000">
                  <a:srgbClr val="F08728"/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  <a:scene3d>
              <a:camera prst="orthographicFront">
                <a:rot lat="2100000" lon="2700000" rev="0"/>
              </a:camera>
              <a:lightRig rig="threePt" dir="t"/>
            </a:scene3d>
            <a:sp3d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" name="Ellipse 39"/>
            <p:cNvSpPr/>
            <p:nvPr/>
          </p:nvSpPr>
          <p:spPr>
            <a:xfrm>
              <a:off x="4622068" y="3931437"/>
              <a:ext cx="435816" cy="4356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  <a:scene3d>
              <a:camera prst="orthographicFront">
                <a:rot lat="2100000" lon="2700000" rev="0"/>
              </a:camera>
              <a:lightRig rig="threePt" dir="t"/>
            </a:scene3d>
            <a:sp3d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48" r="68813"/>
          <a:stretch/>
        </p:blipFill>
        <p:spPr bwMode="auto">
          <a:xfrm>
            <a:off x="2365828" y="3765594"/>
            <a:ext cx="691229" cy="2180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Connecteur droit avec flèche 13"/>
          <p:cNvCxnSpPr/>
          <p:nvPr/>
        </p:nvCxnSpPr>
        <p:spPr>
          <a:xfrm>
            <a:off x="1412504" y="4866223"/>
            <a:ext cx="422708" cy="3297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H="1">
            <a:off x="1825965" y="5263057"/>
            <a:ext cx="61747" cy="5392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 rot="2222844">
            <a:off x="1408808" y="4865203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22mm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1788839" y="5466455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23mm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7" name="Picture 3" descr="V:\DIR\Communication - Information Scientifique et Technique\Banques de Photos\WEST\Composants W\2016-07-06 PFU DEMO\HD\PFU DEMO 4 cea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103" y="4312037"/>
            <a:ext cx="819074" cy="81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1" name="Connecteur droit avec flèche 50"/>
          <p:cNvCxnSpPr/>
          <p:nvPr/>
        </p:nvCxnSpPr>
        <p:spPr>
          <a:xfrm>
            <a:off x="2414585" y="4019247"/>
            <a:ext cx="0" cy="15989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1957833" y="3977296"/>
            <a:ext cx="4106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150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8" name="Picture 4" descr="V:\DIR\Communication - Information Scientifique et Technique\Banques de Photos\WEST\Composants W\2016-07-06 PFU DEMO\HD\PFU DEMO 9 cea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040" y="3841368"/>
            <a:ext cx="1066952" cy="1600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6" name="Diagramme 55"/>
          <p:cNvGraphicFramePr/>
          <p:nvPr>
            <p:extLst>
              <p:ext uri="{D42A27DB-BD31-4B8C-83A1-F6EECF244321}">
                <p14:modId xmlns:p14="http://schemas.microsoft.com/office/powerpoint/2010/main" val="577866211"/>
              </p:ext>
            </p:extLst>
          </p:nvPr>
        </p:nvGraphicFramePr>
        <p:xfrm>
          <a:off x="332384" y="2714671"/>
          <a:ext cx="8640960" cy="351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Rectangle 1"/>
          <p:cNvSpPr/>
          <p:nvPr/>
        </p:nvSpPr>
        <p:spPr>
          <a:xfrm>
            <a:off x="122200" y="2489959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2014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45938" y="2489958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2015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551933" y="2489957"/>
            <a:ext cx="52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2016</a:t>
            </a:r>
            <a:endParaRPr lang="en-US" sz="1200" dirty="0">
              <a:solidFill>
                <a:srgbClr val="C00000"/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1556520" y="5642475"/>
            <a:ext cx="95815" cy="30386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340496" y="5900757"/>
            <a:ext cx="8018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smtClean="0">
                <a:solidFill>
                  <a:srgbClr val="C00000"/>
                </a:solidFill>
              </a:rPr>
              <a:t>W </a:t>
            </a:r>
            <a:r>
              <a:rPr lang="fr-FR" sz="1050" dirty="0" err="1" smtClean="0">
                <a:solidFill>
                  <a:srgbClr val="C00000"/>
                </a:solidFill>
              </a:rPr>
              <a:t>armour</a:t>
            </a:r>
            <a:endParaRPr lang="fr-FR" sz="1050" dirty="0">
              <a:solidFill>
                <a:srgbClr val="C00000"/>
              </a:solidFill>
            </a:endParaRPr>
          </a:p>
        </p:txBody>
      </p:sp>
      <p:cxnSp>
        <p:nvCxnSpPr>
          <p:cNvPr id="41" name="Connecteur droit 40"/>
          <p:cNvCxnSpPr>
            <a:stCxn id="43" idx="2"/>
            <a:endCxn id="40" idx="1"/>
          </p:cNvCxnSpPr>
          <p:nvPr/>
        </p:nvCxnSpPr>
        <p:spPr>
          <a:xfrm>
            <a:off x="920896" y="4904115"/>
            <a:ext cx="455593" cy="3906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357280" y="4650199"/>
            <a:ext cx="11272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dirty="0" smtClean="0">
                <a:solidFill>
                  <a:srgbClr val="C00000"/>
                </a:solidFill>
              </a:rPr>
              <a:t>FGM </a:t>
            </a:r>
            <a:r>
              <a:rPr lang="fr-FR" sz="1050" b="1" dirty="0" err="1" smtClean="0">
                <a:solidFill>
                  <a:srgbClr val="C00000"/>
                </a:solidFill>
              </a:rPr>
              <a:t>interlayer</a:t>
            </a:r>
            <a:endParaRPr lang="fr-FR" sz="1050" b="1" dirty="0">
              <a:solidFill>
                <a:srgbClr val="C00000"/>
              </a:solidFill>
            </a:endParaRPr>
          </a:p>
        </p:txBody>
      </p:sp>
      <p:cxnSp>
        <p:nvCxnSpPr>
          <p:cNvPr id="44" name="Connecteur droit 43"/>
          <p:cNvCxnSpPr/>
          <p:nvPr/>
        </p:nvCxnSpPr>
        <p:spPr>
          <a:xfrm>
            <a:off x="2708648" y="5570467"/>
            <a:ext cx="95815" cy="30386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2222006" y="5819385"/>
            <a:ext cx="1204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>
                <a:solidFill>
                  <a:srgbClr val="C00000"/>
                </a:solidFill>
              </a:rPr>
              <a:t>CuCrZr</a:t>
            </a:r>
            <a:r>
              <a:rPr lang="fr-FR" sz="1050" dirty="0" smtClean="0">
                <a:solidFill>
                  <a:srgbClr val="C00000"/>
                </a:solidFill>
              </a:rPr>
              <a:t> </a:t>
            </a:r>
            <a:r>
              <a:rPr lang="fr-FR" sz="1050" dirty="0" err="1" smtClean="0">
                <a:solidFill>
                  <a:srgbClr val="C00000"/>
                </a:solidFill>
              </a:rPr>
              <a:t>heat</a:t>
            </a:r>
            <a:r>
              <a:rPr lang="fr-FR" sz="1050" dirty="0" smtClean="0">
                <a:solidFill>
                  <a:srgbClr val="C00000"/>
                </a:solidFill>
              </a:rPr>
              <a:t> </a:t>
            </a:r>
            <a:r>
              <a:rPr lang="fr-FR" sz="1050" dirty="0" err="1" smtClean="0">
                <a:solidFill>
                  <a:srgbClr val="C00000"/>
                </a:solidFill>
              </a:rPr>
              <a:t>sink</a:t>
            </a:r>
            <a:endParaRPr lang="fr-FR" sz="1050" dirty="0">
              <a:solidFill>
                <a:srgbClr val="C00000"/>
              </a:solidFill>
            </a:endParaRPr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84"/>
          <a:stretch/>
        </p:blipFill>
        <p:spPr bwMode="auto">
          <a:xfrm>
            <a:off x="6885112" y="4814422"/>
            <a:ext cx="160308" cy="145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0" y="6237312"/>
            <a:ext cx="9108504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indent="-360363">
              <a:lnSpc>
                <a:spcPts val="2000"/>
              </a:lnSpc>
              <a:buSzPct val="90000"/>
              <a:buBlip>
                <a:blip r:embed="rId2"/>
              </a:buBlip>
            </a:pP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New high heat flux testing and metallographic examination are foreseen in 2017 to confirm such promising results !</a:t>
            </a:r>
            <a:endParaRPr lang="en-US" sz="1200" b="1" dirty="0" smtClean="0">
              <a:solidFill>
                <a:srgbClr val="DC0528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26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sque principal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C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67381</TotalTime>
  <Words>192</Words>
  <Application>Microsoft Office PowerPoint</Application>
  <PresentationFormat>Affichage à l'écran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Masque principal</vt:lpstr>
      <vt:lpstr>Présentation PowerPoint</vt:lpstr>
    </vt:vector>
  </TitlesOfParts>
  <Company>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Franklin Gallay</dc:creator>
  <cp:lastModifiedBy>GALLAY Franklin 242979</cp:lastModifiedBy>
  <cp:revision>3438</cp:revision>
  <cp:lastPrinted>2016-06-15T06:35:17Z</cp:lastPrinted>
  <dcterms:created xsi:type="dcterms:W3CDTF">2012-05-16T13:45:41Z</dcterms:created>
  <dcterms:modified xsi:type="dcterms:W3CDTF">2016-12-06T08:30:27Z</dcterms:modified>
</cp:coreProperties>
</file>