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C7E4C-D37F-6E4E-AB93-62934B041380}" type="datetimeFigureOut">
              <a:rPr lang="fr-FR" smtClean="0"/>
              <a:t>07/11/2013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E84B9-ED2C-5846-8F05-7B57FF6B59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435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 descr="bandeau_titr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3309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IRFMblanc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971552" y="5157792"/>
            <a:ext cx="1296988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2653832"/>
          </a:xfrm>
        </p:spPr>
        <p:txBody>
          <a:bodyPr anchor="t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3060272" cy="504056"/>
          </a:xfrm>
        </p:spPr>
        <p:txBody>
          <a:bodyPr anchor="b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3960000" y="4509120"/>
            <a:ext cx="4788464" cy="1224136"/>
          </a:xfrm>
        </p:spPr>
        <p:txBody>
          <a:bodyPr anchor="b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11"/>
          <p:cNvSpPr>
            <a:spLocks noGrp="1"/>
          </p:cNvSpPr>
          <p:nvPr>
            <p:ph type="sldNum" sz="quarter" idx="14"/>
          </p:nvPr>
        </p:nvSpPr>
        <p:spPr>
          <a:xfrm>
            <a:off x="8024815" y="6308729"/>
            <a:ext cx="111918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  <a:latin typeface="Arial"/>
              </a:rPr>
              <a:t>|  PAGE </a:t>
            </a:r>
            <a:fld id="{08DDC4FC-5357-4592-8590-F680C4EBD9DB}" type="slidenum">
              <a:rPr lang="fr-FR">
                <a:solidFill>
                  <a:prstClr val="white"/>
                </a:solidFill>
                <a:latin typeface="Arial"/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  <a:latin typeface="Arial"/>
            </a:endParaRPr>
          </a:p>
        </p:txBody>
      </p:sp>
      <p:sp>
        <p:nvSpPr>
          <p:cNvPr id="8" name="Espace réservé du pied de page 12"/>
          <p:cNvSpPr>
            <a:spLocks noGrp="1"/>
          </p:cNvSpPr>
          <p:nvPr>
            <p:ph type="ftr" sz="quarter" idx="15"/>
          </p:nvPr>
        </p:nvSpPr>
        <p:spPr>
          <a:xfrm>
            <a:off x="5435602" y="6305554"/>
            <a:ext cx="25558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  <a:latin typeface="Arial"/>
              </a:rPr>
              <a:t>CEA | 10 AVRIL 2012</a:t>
            </a:r>
          </a:p>
        </p:txBody>
      </p:sp>
    </p:spTree>
    <p:extLst>
      <p:ext uri="{BB962C8B-B14F-4D97-AF65-F5344CB8AC3E}">
        <p14:creationId xmlns:p14="http://schemas.microsoft.com/office/powerpoint/2010/main" val="398672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8" descr="bandeau_page_cart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Espace réservé du contenu 15"/>
          <p:cNvSpPr>
            <a:spLocks noGrp="1"/>
          </p:cNvSpPr>
          <p:nvPr>
            <p:ph sz="quarter" idx="15"/>
          </p:nvPr>
        </p:nvSpPr>
        <p:spPr>
          <a:xfrm>
            <a:off x="378002" y="836616"/>
            <a:ext cx="8460000" cy="51847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|  PAGE </a:t>
            </a:r>
            <a:fld id="{33479F78-4D43-4851-A2FD-83CACAA8D0A9}" type="slidenum">
              <a:rPr lang="fr-FR">
                <a:latin typeface="Arial"/>
              </a:rPr>
              <a:pPr>
                <a:defRPr/>
              </a:pPr>
              <a:t>‹N°›</a:t>
            </a:fld>
            <a:endParaRPr lang="fr-FR">
              <a:latin typeface="Arial"/>
            </a:endParaRPr>
          </a:p>
        </p:txBody>
      </p:sp>
      <p:sp>
        <p:nvSpPr>
          <p:cNvPr id="5" name="Espace réservé du pied de pag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CEA | 10 AVRIL 2012</a:t>
            </a:r>
          </a:p>
        </p:txBody>
      </p:sp>
    </p:spTree>
    <p:extLst>
      <p:ext uri="{BB962C8B-B14F-4D97-AF65-F5344CB8AC3E}">
        <p14:creationId xmlns:p14="http://schemas.microsoft.com/office/powerpoint/2010/main" val="341967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9" descr="cart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76240" y="846138"/>
            <a:ext cx="8459787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8" descr="bandeau_page_carte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4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Espace réservé du graphique 32"/>
          <p:cNvSpPr>
            <a:spLocks noGrp="1"/>
          </p:cNvSpPr>
          <p:nvPr>
            <p:ph type="chart" sz="quarter" idx="13"/>
          </p:nvPr>
        </p:nvSpPr>
        <p:spPr>
          <a:xfrm>
            <a:off x="899592" y="5157788"/>
            <a:ext cx="3240360" cy="863600"/>
          </a:xfrm>
        </p:spPr>
        <p:txBody>
          <a:bodyPr rtlCol="0" anchor="ctr">
            <a:noAutofit/>
          </a:bodyPr>
          <a:lstStyle>
            <a:lvl1pPr marL="0" indent="0" algn="ctr">
              <a:defRPr sz="1200"/>
            </a:lvl1pPr>
          </a:lstStyle>
          <a:p>
            <a:pPr lvl="0"/>
            <a:r>
              <a:rPr lang="fr-FR" noProof="0" smtClean="0"/>
              <a:t>Cliquez sur l'icône pour ajouter un graphique</a:t>
            </a:r>
            <a:endParaRPr lang="fr-FR" noProof="0" dirty="0"/>
          </a:p>
        </p:txBody>
      </p:sp>
      <p:sp>
        <p:nvSpPr>
          <p:cNvPr id="5" name="Espace réservé du numéro de diapositive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|  PAGE </a:t>
            </a:r>
            <a:fld id="{79EBB43C-2D10-4E4B-8C8C-2D3DA60E09FD}" type="slidenum">
              <a:rPr lang="fr-FR">
                <a:latin typeface="Arial"/>
              </a:rPr>
              <a:pPr>
                <a:defRPr/>
              </a:pPr>
              <a:t>‹N°›</a:t>
            </a:fld>
            <a:endParaRPr lang="fr-FR">
              <a:latin typeface="Arial"/>
            </a:endParaRPr>
          </a:p>
        </p:txBody>
      </p:sp>
      <p:sp>
        <p:nvSpPr>
          <p:cNvPr id="6" name="Espace réservé du pied de page 7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CEA | 10 AVRIL 2012</a:t>
            </a:r>
          </a:p>
        </p:txBody>
      </p:sp>
    </p:spTree>
    <p:extLst>
      <p:ext uri="{BB962C8B-B14F-4D97-AF65-F5344CB8AC3E}">
        <p14:creationId xmlns:p14="http://schemas.microsoft.com/office/powerpoint/2010/main" val="2305997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7" descr="bandeau_intercalair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09938" y="0"/>
            <a:ext cx="58340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6" descr="bandeau_dernière.png"/>
          <p:cNvPicPr>
            <a:picLocks noChangeAspect="1"/>
          </p:cNvPicPr>
          <p:nvPr userDrawn="1"/>
        </p:nvPicPr>
        <p:blipFill>
          <a:blip r:embed="rId3"/>
          <a:srcRect b="15350"/>
          <a:stretch>
            <a:fillRect/>
          </a:stretch>
        </p:blipFill>
        <p:spPr bwMode="auto">
          <a:xfrm>
            <a:off x="3309938" y="0"/>
            <a:ext cx="5834062" cy="580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38800" y="5799600"/>
            <a:ext cx="1897200" cy="943200"/>
          </a:xfrm>
        </p:spPr>
        <p:txBody>
          <a:bodyPr anchor="t"/>
          <a:lstStyle>
            <a:lvl1pPr>
              <a:lnSpc>
                <a:spcPts val="1200"/>
              </a:lnSpc>
              <a:defRPr sz="850" b="0" cap="none" baseline="0"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39507" y="5799600"/>
            <a:ext cx="3552775" cy="943200"/>
          </a:xfrm>
        </p:spPr>
        <p:txBody>
          <a:bodyPr/>
          <a:lstStyle>
            <a:lvl1pPr marL="0" indent="0">
              <a:lnSpc>
                <a:spcPts val="1200"/>
              </a:lnSpc>
              <a:spcAft>
                <a:spcPts val="0"/>
              </a:spcAft>
              <a:buFont typeface="Arial" pitchFamily="34" charset="0"/>
              <a:buNone/>
              <a:defRPr sz="800">
                <a:solidFill>
                  <a:schemeClr val="bg1"/>
                </a:solidFill>
              </a:defRPr>
            </a:lvl1pPr>
            <a:lvl2pPr marL="0" indent="0">
              <a:lnSpc>
                <a:spcPts val="1200"/>
              </a:lnSpc>
              <a:spcBef>
                <a:spcPts val="800"/>
              </a:spcBef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2pPr>
            <a:lvl3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3pPr>
            <a:lvl4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4pPr>
            <a:lvl5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10"/>
          <p:cNvSpPr>
            <a:spLocks noGrp="1"/>
          </p:cNvSpPr>
          <p:nvPr>
            <p:ph type="sldNum" sz="quarter" idx="10"/>
          </p:nvPr>
        </p:nvSpPr>
        <p:spPr>
          <a:xfrm>
            <a:off x="576263" y="5445129"/>
            <a:ext cx="11191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  <a:latin typeface="Arial"/>
              </a:rPr>
              <a:t>|  PAGE </a:t>
            </a:r>
            <a:fld id="{36F44552-62F7-4F06-B69A-BADD14EB9240}" type="slidenum">
              <a:rPr lang="fr-FR">
                <a:solidFill>
                  <a:prstClr val="white"/>
                </a:solidFill>
                <a:latin typeface="Arial"/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  <a:latin typeface="Arial"/>
            </a:endParaRPr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1"/>
          </p:nvPr>
        </p:nvSpPr>
        <p:spPr>
          <a:xfrm>
            <a:off x="576265" y="5876929"/>
            <a:ext cx="2663825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  <a:latin typeface="Arial"/>
              </a:rPr>
              <a:t>CEA | 10 AVRIL 2012</a:t>
            </a:r>
          </a:p>
        </p:txBody>
      </p:sp>
    </p:spTree>
    <p:extLst>
      <p:ext uri="{BB962C8B-B14F-4D97-AF65-F5344CB8AC3E}">
        <p14:creationId xmlns:p14="http://schemas.microsoft.com/office/powerpoint/2010/main" val="4031165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9" descr="bandeau_titr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3309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IRFMblanc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971552" y="5157792"/>
            <a:ext cx="1296988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1429696"/>
          </a:xfrm>
        </p:spPr>
        <p:txBody>
          <a:bodyPr anchor="t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3960000" y="5445224"/>
            <a:ext cx="4788464" cy="288032"/>
          </a:xfrm>
        </p:spPr>
        <p:txBody>
          <a:bodyPr anchor="b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4"/>
          </p:nvPr>
        </p:nvSpPr>
        <p:spPr>
          <a:xfrm>
            <a:off x="3312000" y="3311999"/>
            <a:ext cx="5832000" cy="2124000"/>
          </a:xfrm>
          <a:solidFill>
            <a:srgbClr val="666666"/>
          </a:solidFill>
        </p:spPr>
        <p:txBody>
          <a:bodyPr rtlCol="0" anchor="ctr">
            <a:noAutofit/>
          </a:bodyPr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11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3060272" cy="504056"/>
          </a:xfrm>
        </p:spPr>
        <p:txBody>
          <a:bodyPr anchor="b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8" name="Espace réservé du numéro de diapositive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  <a:latin typeface="Arial"/>
              </a:rPr>
              <a:t>|  PAGE </a:t>
            </a:r>
            <a:fld id="{18A36B4A-3A71-4946-BC21-539B9EC5D46B}" type="slidenum">
              <a:rPr lang="fr-FR">
                <a:solidFill>
                  <a:prstClr val="white"/>
                </a:solidFill>
                <a:latin typeface="Arial"/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  <a:latin typeface="Arial"/>
            </a:endParaRPr>
          </a:p>
        </p:txBody>
      </p:sp>
      <p:sp>
        <p:nvSpPr>
          <p:cNvPr id="10" name="Espace réservé du pied de page 14"/>
          <p:cNvSpPr>
            <a:spLocks noGrp="1"/>
          </p:cNvSpPr>
          <p:nvPr>
            <p:ph type="ftr" sz="quarter" idx="16"/>
          </p:nvPr>
        </p:nvSpPr>
        <p:spPr>
          <a:xfrm>
            <a:off x="5435602" y="6305554"/>
            <a:ext cx="25558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  <a:latin typeface="Arial"/>
              </a:rPr>
              <a:t>CEA | 10 AVRIL 2012</a:t>
            </a:r>
          </a:p>
        </p:txBody>
      </p:sp>
    </p:spTree>
    <p:extLst>
      <p:ext uri="{BB962C8B-B14F-4D97-AF65-F5344CB8AC3E}">
        <p14:creationId xmlns:p14="http://schemas.microsoft.com/office/powerpoint/2010/main" val="13372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3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9" descr="bandeau_titr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3309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IRFMblanc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971552" y="5157792"/>
            <a:ext cx="1296988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1429696"/>
          </a:xfrm>
        </p:spPr>
        <p:txBody>
          <a:bodyPr anchor="t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3960000" y="5445224"/>
            <a:ext cx="4788464" cy="288032"/>
          </a:xfrm>
        </p:spPr>
        <p:txBody>
          <a:bodyPr anchor="b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1" name="Espace réservé du contenu 20"/>
          <p:cNvSpPr>
            <a:spLocks noGrp="1"/>
          </p:cNvSpPr>
          <p:nvPr>
            <p:ph sz="quarter" idx="20"/>
          </p:nvPr>
        </p:nvSpPr>
        <p:spPr>
          <a:xfrm>
            <a:off x="3312000" y="3312000"/>
            <a:ext cx="1944000" cy="2124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Espace réservé du contenu 20"/>
          <p:cNvSpPr>
            <a:spLocks noGrp="1"/>
          </p:cNvSpPr>
          <p:nvPr>
            <p:ph sz="quarter" idx="21"/>
          </p:nvPr>
        </p:nvSpPr>
        <p:spPr>
          <a:xfrm>
            <a:off x="5256000" y="3312000"/>
            <a:ext cx="1944000" cy="2124000"/>
          </a:xfrm>
          <a:solidFill>
            <a:srgbClr val="808080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Espace réservé du contenu 20"/>
          <p:cNvSpPr>
            <a:spLocks noGrp="1"/>
          </p:cNvSpPr>
          <p:nvPr>
            <p:ph sz="quarter" idx="22"/>
          </p:nvPr>
        </p:nvSpPr>
        <p:spPr>
          <a:xfrm>
            <a:off x="7200000" y="3312000"/>
            <a:ext cx="1944000" cy="2124000"/>
          </a:xfrm>
          <a:solidFill>
            <a:srgbClr val="B2B2B2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3060272" cy="504056"/>
          </a:xfrm>
        </p:spPr>
        <p:txBody>
          <a:bodyPr anchor="b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11" name="Espace réservé du numéro de diapositive 1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  <a:latin typeface="Arial"/>
              </a:rPr>
              <a:t>|  PAGE </a:t>
            </a:r>
            <a:fld id="{6509A431-55E6-4CE0-AF4C-05A1E9CAFFE0}" type="slidenum">
              <a:rPr lang="fr-FR">
                <a:solidFill>
                  <a:prstClr val="white"/>
                </a:solidFill>
                <a:latin typeface="Arial"/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  <a:latin typeface="Arial"/>
            </a:endParaRPr>
          </a:p>
        </p:txBody>
      </p:sp>
      <p:sp>
        <p:nvSpPr>
          <p:cNvPr id="13" name="Espace réservé du pied de page 15"/>
          <p:cNvSpPr>
            <a:spLocks noGrp="1"/>
          </p:cNvSpPr>
          <p:nvPr>
            <p:ph type="ftr" sz="quarter" idx="24"/>
          </p:nvPr>
        </p:nvSpPr>
        <p:spPr>
          <a:xfrm>
            <a:off x="5435602" y="6305554"/>
            <a:ext cx="25558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  <a:latin typeface="Arial"/>
              </a:rPr>
              <a:t>CEA | 10 AVRIL 2012</a:t>
            </a:r>
          </a:p>
        </p:txBody>
      </p:sp>
    </p:spTree>
    <p:extLst>
      <p:ext uri="{BB962C8B-B14F-4D97-AF65-F5344CB8AC3E}">
        <p14:creationId xmlns:p14="http://schemas.microsoft.com/office/powerpoint/2010/main" val="153715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rcal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1" descr="bandeau_intercalair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09938" y="0"/>
            <a:ext cx="58340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000" y="1949602"/>
            <a:ext cx="5364496" cy="4719761"/>
          </a:xfrm>
        </p:spPr>
        <p:txBody>
          <a:bodyPr anchor="t"/>
          <a:lstStyle>
            <a:lvl1pPr algn="l">
              <a:lnSpc>
                <a:spcPts val="2800"/>
              </a:lnSpc>
              <a:defRPr sz="2200" b="1" cap="all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2000" y="260649"/>
            <a:ext cx="5292488" cy="1584176"/>
          </a:xfrm>
        </p:spPr>
        <p:txBody>
          <a:bodyPr/>
          <a:lstStyle>
            <a:lvl1pPr marL="0" indent="0">
              <a:lnSpc>
                <a:spcPts val="1200"/>
              </a:lnSpc>
              <a:spcAft>
                <a:spcPts val="0"/>
              </a:spcAft>
              <a:buNone/>
              <a:defRPr sz="85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numéro de diapositive 7"/>
          <p:cNvSpPr>
            <a:spLocks noGrp="1"/>
          </p:cNvSpPr>
          <p:nvPr>
            <p:ph type="sldNum" sz="quarter" idx="10"/>
          </p:nvPr>
        </p:nvSpPr>
        <p:spPr>
          <a:xfrm>
            <a:off x="576265" y="5876929"/>
            <a:ext cx="270033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  <a:latin typeface="Arial"/>
              </a:rPr>
              <a:t>|  PAGE </a:t>
            </a:r>
            <a:fld id="{AF08AF5F-965D-462D-BE12-524D13934A57}" type="slidenum">
              <a:rPr lang="fr-FR">
                <a:solidFill>
                  <a:prstClr val="white"/>
                </a:solidFill>
                <a:latin typeface="Arial"/>
              </a:rPr>
              <a:pPr>
                <a:defRPr/>
              </a:pPr>
              <a:t>‹N°›</a:t>
            </a:fld>
            <a:endParaRPr lang="fr-FR">
              <a:solidFill>
                <a:prstClr val="white"/>
              </a:solidFill>
              <a:latin typeface="Arial"/>
            </a:endParaRPr>
          </a:p>
        </p:txBody>
      </p:sp>
      <p:sp>
        <p:nvSpPr>
          <p:cNvPr id="6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576265" y="5445129"/>
            <a:ext cx="270033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>
                <a:solidFill>
                  <a:prstClr val="white"/>
                </a:solidFill>
                <a:latin typeface="Arial"/>
              </a:rPr>
              <a:t>CEA | 10 AVRIL 2012</a:t>
            </a:r>
          </a:p>
        </p:txBody>
      </p:sp>
    </p:spTree>
    <p:extLst>
      <p:ext uri="{BB962C8B-B14F-4D97-AF65-F5344CB8AC3E}">
        <p14:creationId xmlns:p14="http://schemas.microsoft.com/office/powerpoint/2010/main" val="287150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spcAft>
                <a:spcPts val="1500"/>
              </a:spcAft>
              <a:defRPr/>
            </a:lvl1pPr>
            <a:lvl2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2pPr>
            <a:lvl3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3pPr>
            <a:lvl4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4pPr>
            <a:lvl5pPr marL="361950" indent="0">
              <a:lnSpc>
                <a:spcPts val="2800"/>
              </a:lnSpc>
              <a:buNone/>
              <a:tabLst>
                <a:tab pos="8077200" algn="r"/>
              </a:tabLst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CEA | 10 AVRIL 2012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|  PAGE </a:t>
            </a:r>
            <a:fld id="{10AB8867-C9B2-4496-8F9A-431968D7D2FE}" type="slidenum">
              <a:rPr lang="fr-FR">
                <a:latin typeface="Arial"/>
              </a:rPr>
              <a:pPr>
                <a:defRPr/>
              </a:pPr>
              <a:t>‹N°›</a:t>
            </a:fld>
            <a:endParaRPr lang="fr-FR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295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CEA | 10 AVRIL 2012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|  PAGE </a:t>
            </a:r>
            <a:fld id="{3EAC339A-0056-46CF-975B-EF2230DB338E}" type="slidenum">
              <a:rPr lang="fr-FR">
                <a:latin typeface="Arial"/>
              </a:rPr>
              <a:pPr>
                <a:defRPr/>
              </a:pPr>
              <a:t>‹N°›</a:t>
            </a:fld>
            <a:endParaRPr lang="fr-FR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982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68760"/>
            <a:ext cx="4428048" cy="49685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1" name="Espace réservé du contenu 20"/>
          <p:cNvSpPr>
            <a:spLocks noGrp="1"/>
          </p:cNvSpPr>
          <p:nvPr>
            <p:ph sz="quarter" idx="20"/>
          </p:nvPr>
        </p:nvSpPr>
        <p:spPr>
          <a:xfrm>
            <a:off x="5148000" y="2016000"/>
            <a:ext cx="3492000" cy="3690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CEA | 10 AVRIL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|  PAGE </a:t>
            </a:r>
            <a:fld id="{B679DA16-8683-4EE5-A64B-E0E415C4BB46}" type="slidenum">
              <a:rPr lang="fr-FR">
                <a:latin typeface="Arial"/>
              </a:rPr>
              <a:pPr>
                <a:defRPr/>
              </a:pPr>
              <a:t>‹N°›</a:t>
            </a:fld>
            <a:endParaRPr lang="fr-FR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676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3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68760"/>
            <a:ext cx="4428048" cy="49685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5" name="Espace réservé du contenu 20"/>
          <p:cNvSpPr>
            <a:spLocks noGrp="1"/>
          </p:cNvSpPr>
          <p:nvPr>
            <p:ph sz="quarter" idx="21"/>
          </p:nvPr>
        </p:nvSpPr>
        <p:spPr>
          <a:xfrm>
            <a:off x="5148000" y="2016000"/>
            <a:ext cx="3492000" cy="1980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Espace réservé du contenu 20"/>
          <p:cNvSpPr>
            <a:spLocks noGrp="1"/>
          </p:cNvSpPr>
          <p:nvPr>
            <p:ph sz="quarter" idx="22"/>
          </p:nvPr>
        </p:nvSpPr>
        <p:spPr>
          <a:xfrm>
            <a:off x="5148000" y="3999600"/>
            <a:ext cx="1746000" cy="1695600"/>
          </a:xfrm>
          <a:solidFill>
            <a:srgbClr val="808080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7" name="Espace réservé du contenu 20"/>
          <p:cNvSpPr>
            <a:spLocks noGrp="1"/>
          </p:cNvSpPr>
          <p:nvPr>
            <p:ph sz="quarter" idx="23"/>
          </p:nvPr>
        </p:nvSpPr>
        <p:spPr>
          <a:xfrm>
            <a:off x="6894000" y="3999600"/>
            <a:ext cx="1746000" cy="1695600"/>
          </a:xfrm>
          <a:solidFill>
            <a:srgbClr val="B2B2B2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CEA | 10 AVRIL 2012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|  PAGE </a:t>
            </a:r>
            <a:fld id="{0AE3DE09-33B3-4B20-9264-A8D0BE8EC3C1}" type="slidenum">
              <a:rPr lang="fr-FR">
                <a:latin typeface="Arial"/>
              </a:rPr>
              <a:pPr>
                <a:defRPr/>
              </a:pPr>
              <a:t>‹N°›</a:t>
            </a:fld>
            <a:endParaRPr lang="fr-FR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111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raphiq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3707510"/>
            <a:ext cx="8172464" cy="25298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9" name="Espace réservé du contenu 20"/>
          <p:cNvSpPr>
            <a:spLocks noGrp="1"/>
          </p:cNvSpPr>
          <p:nvPr>
            <p:ph sz="quarter" idx="21"/>
          </p:nvPr>
        </p:nvSpPr>
        <p:spPr>
          <a:xfrm>
            <a:off x="576000" y="1458000"/>
            <a:ext cx="8064000" cy="1908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CEA | 10 AVRIL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latin typeface="Arial"/>
              </a:rPr>
              <a:t>|  PAGE </a:t>
            </a:r>
            <a:fld id="{C372FC25-0E97-4E99-840A-662485FB1FF3}" type="slidenum">
              <a:rPr lang="fr-FR">
                <a:latin typeface="Arial"/>
              </a:rPr>
              <a:pPr>
                <a:defRPr/>
              </a:pPr>
              <a:t>‹N°›</a:t>
            </a:fld>
            <a:endParaRPr lang="fr-FR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346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7" descr="bandeau_texte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3"/>
            <a:ext cx="91440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11302" y="52389"/>
            <a:ext cx="7237413" cy="90963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76265" y="1268417"/>
            <a:ext cx="81724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51052" y="6305554"/>
            <a:ext cx="594042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666666"/>
                </a:solidFill>
                <a:latin typeface="+mn-lt"/>
              </a:defRPr>
            </a:lvl1pPr>
          </a:lstStyle>
          <a:p>
            <a:pPr defTabSz="914400">
              <a:defRPr/>
            </a:pPr>
            <a:r>
              <a:rPr lang="fr-FR">
                <a:latin typeface="Arial"/>
              </a:rPr>
              <a:t>CEA | 10 AVRIL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024815" y="6303967"/>
            <a:ext cx="111918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666666"/>
                </a:solidFill>
                <a:latin typeface="+mn-lt"/>
              </a:defRPr>
            </a:lvl1pPr>
          </a:lstStyle>
          <a:p>
            <a:pPr defTabSz="914400">
              <a:defRPr/>
            </a:pPr>
            <a:r>
              <a:rPr lang="fr-FR">
                <a:latin typeface="Arial"/>
              </a:rPr>
              <a:t>|  PAGE </a:t>
            </a:r>
            <a:fld id="{A45AF852-F959-4662-99B4-74F05EE07DD9}" type="slidenum">
              <a:rPr lang="fr-FR">
                <a:latin typeface="Arial"/>
              </a:rPr>
              <a:pPr defTabSz="914400">
                <a:defRPr/>
              </a:pPr>
              <a:t>‹N°›</a:t>
            </a:fld>
            <a:endParaRPr lang="fr-FR">
              <a:latin typeface="Arial"/>
            </a:endParaRPr>
          </a:p>
        </p:txBody>
      </p:sp>
      <p:pic>
        <p:nvPicPr>
          <p:cNvPr id="1031" name="Picture 8" descr="IRFMblanc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308975" y="238129"/>
            <a:ext cx="7270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405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 kern="1200" cap="all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9pPr>
    </p:titleStyle>
    <p:bodyStyle>
      <a:lvl1pPr marL="923925" algn="l" rtl="0" eaLnBrk="1" fontAlgn="base" hangingPunct="1">
        <a:spcBef>
          <a:spcPct val="0"/>
        </a:spcBef>
        <a:spcAft>
          <a:spcPts val="400"/>
        </a:spcAft>
        <a:buFont typeface="Arial" charset="0"/>
        <a:defRPr sz="2200" kern="1200">
          <a:solidFill>
            <a:schemeClr val="tx2"/>
          </a:solidFill>
          <a:latin typeface="+mn-lt"/>
          <a:ea typeface="+mn-ea"/>
          <a:cs typeface="+mn-cs"/>
        </a:defRPr>
      </a:lvl1pPr>
      <a:lvl2pPr marL="360363" indent="-360363" algn="l" rtl="0" eaLnBrk="1" fontAlgn="base" hangingPunct="1">
        <a:lnSpc>
          <a:spcPts val="2000"/>
        </a:lnSpc>
        <a:spcBef>
          <a:spcPct val="0"/>
        </a:spcBef>
        <a:spcAft>
          <a:spcPct val="0"/>
        </a:spcAft>
        <a:buSzPct val="90000"/>
        <a:buBlip>
          <a:blip r:embed="rId16"/>
        </a:buBlip>
        <a:defRPr sz="1600" kern="1200">
          <a:solidFill>
            <a:srgbClr val="666666"/>
          </a:solidFill>
          <a:latin typeface="+mn-lt"/>
          <a:ea typeface="+mn-ea"/>
          <a:cs typeface="+mn-cs"/>
        </a:defRPr>
      </a:lvl2pPr>
      <a:lvl3pPr marL="361950" algn="l" rtl="0" eaLnBrk="1" fontAlgn="base" hangingPunct="1">
        <a:lnSpc>
          <a:spcPts val="2000"/>
        </a:lnSpc>
        <a:spcBef>
          <a:spcPct val="0"/>
        </a:spcBef>
        <a:spcAft>
          <a:spcPct val="0"/>
        </a:spcAft>
        <a:buSzPct val="36000"/>
        <a:buFont typeface="Arial" charset="0"/>
        <a:defRPr sz="1600" kern="1200">
          <a:solidFill>
            <a:srgbClr val="666666"/>
          </a:solidFill>
          <a:latin typeface="+mn-lt"/>
          <a:ea typeface="+mn-ea"/>
          <a:cs typeface="+mn-cs"/>
        </a:defRPr>
      </a:lvl3pPr>
      <a:lvl4pPr marL="1009650" indent="-238125" algn="l" rtl="0" eaLnBrk="1" fontAlgn="base" hangingPunct="1">
        <a:lnSpc>
          <a:spcPts val="2000"/>
        </a:lnSpc>
        <a:spcBef>
          <a:spcPct val="0"/>
        </a:spcBef>
        <a:spcAft>
          <a:spcPct val="0"/>
        </a:spcAft>
        <a:buClr>
          <a:srgbClr val="666666"/>
        </a:buClr>
        <a:buSzPct val="36000"/>
        <a:buBlip>
          <a:blip r:embed="rId17"/>
        </a:buBlip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133475" indent="-114300" algn="l" rtl="0" eaLnBrk="1" fontAlgn="base" hangingPunct="1">
        <a:lnSpc>
          <a:spcPts val="2000"/>
        </a:lnSpc>
        <a:spcBef>
          <a:spcPct val="0"/>
        </a:spcBef>
        <a:spcAft>
          <a:spcPct val="0"/>
        </a:spcAft>
        <a:buClr>
          <a:srgbClr val="666666"/>
        </a:buClr>
        <a:buFont typeface="Arial" charset="0"/>
        <a:buChar char="-"/>
        <a:defRPr sz="16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511301" y="52389"/>
            <a:ext cx="6877124" cy="90963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 </a:t>
            </a:r>
            <a:r>
              <a:rPr lang="en-US" sz="2000" dirty="0"/>
              <a:t>CEA/IRFM code for the evaluation of </a:t>
            </a:r>
            <a:r>
              <a:rPr lang="en-US" sz="2000" dirty="0" smtClean="0"/>
              <a:t>power </a:t>
            </a:r>
            <a:r>
              <a:rPr lang="en-US" sz="2000" dirty="0"/>
              <a:t>deposition on </a:t>
            </a:r>
            <a:r>
              <a:rPr lang="en-US" sz="2000" dirty="0" smtClean="0"/>
              <a:t>ITER WALLS</a:t>
            </a:r>
            <a:endParaRPr lang="en-US" sz="2000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331075" y="1786917"/>
            <a:ext cx="4896545" cy="2693515"/>
          </a:xfrm>
        </p:spPr>
        <p:txBody>
          <a:bodyPr/>
          <a:lstStyle/>
          <a:p>
            <a:pPr marL="0"/>
            <a:r>
              <a:rPr lang="en-US" sz="1800" dirty="0" smtClean="0"/>
              <a:t>First uses for ITER design studies:</a:t>
            </a:r>
          </a:p>
          <a:p>
            <a:pPr lvl="1"/>
            <a:r>
              <a:rPr lang="en-US" dirty="0" smtClean="0"/>
              <a:t>Protection of the leading edges of the ITER outer vertical target during downwards VDE</a:t>
            </a:r>
          </a:p>
          <a:p>
            <a:pPr lvl="1" defTabSz="914400"/>
            <a:r>
              <a:rPr lang="en-US" dirty="0"/>
              <a:t>Heat loads on the first wall for ICRF heating optimized plasma</a:t>
            </a:r>
          </a:p>
          <a:p>
            <a:pPr lvl="1" defTabSz="914400"/>
            <a:r>
              <a:rPr lang="en-US" dirty="0"/>
              <a:t>Heat loads on the gaps inside the W-</a:t>
            </a:r>
            <a:r>
              <a:rPr lang="en-US" dirty="0" err="1"/>
              <a:t>monoblocks</a:t>
            </a:r>
            <a:endParaRPr lang="en-US" dirty="0"/>
          </a:p>
          <a:p>
            <a:pPr lvl="1" defTabSz="914400"/>
            <a:r>
              <a:rPr lang="en-US" dirty="0"/>
              <a:t>Heat loads to the upper first wall panels during the plasma ramp-down </a:t>
            </a:r>
          </a:p>
          <a:p>
            <a:pPr marL="0" lvl="1" indent="0">
              <a:buNone/>
            </a:pPr>
            <a:endParaRPr lang="en-US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>
          <a:xfrm>
            <a:off x="2051052" y="6374426"/>
            <a:ext cx="5940425" cy="365125"/>
          </a:xfrm>
        </p:spPr>
        <p:txBody>
          <a:bodyPr anchor="ctr"/>
          <a:lstStyle/>
          <a:p>
            <a:pPr>
              <a:defRPr/>
            </a:pPr>
            <a:r>
              <a:rPr lang="fr-FR" dirty="0" smtClean="0">
                <a:latin typeface="Arial"/>
              </a:rPr>
              <a:t>| CEA| </a:t>
            </a:r>
            <a:r>
              <a:rPr lang="fr-FR" dirty="0">
                <a:latin typeface="Arial"/>
              </a:rPr>
              <a:t>J</a:t>
            </a:r>
            <a:r>
              <a:rPr lang="fr-FR" dirty="0" smtClean="0">
                <a:latin typeface="Arial"/>
              </a:rPr>
              <a:t>UIN 2013</a:t>
            </a:r>
            <a:endParaRPr lang="fr-FR" dirty="0">
              <a:latin typeface="Arial"/>
            </a:endParaRPr>
          </a:p>
        </p:txBody>
      </p:sp>
      <p:sp>
        <p:nvSpPr>
          <p:cNvPr id="24" name="Espace réservé du contenu 7"/>
          <p:cNvSpPr txBox="1">
            <a:spLocks/>
          </p:cNvSpPr>
          <p:nvPr/>
        </p:nvSpPr>
        <p:spPr bwMode="auto">
          <a:xfrm>
            <a:off x="331075" y="1052736"/>
            <a:ext cx="856895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923925" algn="l" rtl="0" eaLnBrk="1" fontAlgn="base" hangingPunct="1">
              <a:spcBef>
                <a:spcPct val="0"/>
              </a:spcBef>
              <a:spcAft>
                <a:spcPts val="400"/>
              </a:spcAft>
              <a:buFont typeface="Arial" charset="0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60363" indent="-360363" algn="l" rtl="0" eaLnBrk="1" fontAlgn="base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SzPct val="90000"/>
              <a:buBlip>
                <a:blip r:embed="rId2"/>
              </a:buBlip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361950" algn="l" rtl="0" eaLnBrk="1" fontAlgn="base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SzPct val="36000"/>
              <a:buFont typeface="Arial" charset="0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009650" indent="-238125" algn="l" rtl="0" eaLnBrk="1" fontAlgn="base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SzPct val="36000"/>
              <a:buBlip>
                <a:blip r:embed="rId3"/>
              </a:buBlip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133475" indent="-114300" algn="l" rtl="0" eaLnBrk="1" fontAlgn="base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Arial" charset="0"/>
              <a:buChar char="-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 defTabSz="914400">
              <a:buFontTx/>
              <a:buNone/>
            </a:pPr>
            <a:r>
              <a:rPr lang="en-US" sz="1800" b="1" dirty="0" smtClean="0">
                <a:solidFill>
                  <a:srgbClr val="DC0528"/>
                </a:solidFill>
                <a:latin typeface="Arial"/>
              </a:rPr>
              <a:t>PFCFLUX code, </a:t>
            </a:r>
            <a:r>
              <a:rPr lang="en-US" sz="1800" dirty="0" smtClean="0">
                <a:solidFill>
                  <a:srgbClr val="DC0528"/>
                </a:solidFill>
                <a:latin typeface="Arial"/>
              </a:rPr>
              <a:t>developed from experiences </a:t>
            </a:r>
            <a:r>
              <a:rPr lang="en-US" sz="1800" dirty="0">
                <a:solidFill>
                  <a:srgbClr val="DC0528"/>
                </a:solidFill>
                <a:latin typeface="Arial"/>
              </a:rPr>
              <a:t>on shadowing and heat flux simulation at </a:t>
            </a:r>
            <a:r>
              <a:rPr lang="en-US" sz="1800" dirty="0" smtClean="0">
                <a:solidFill>
                  <a:srgbClr val="DC0528"/>
                </a:solidFill>
                <a:latin typeface="Arial"/>
              </a:rPr>
              <a:t>IRFM, has </a:t>
            </a:r>
            <a:r>
              <a:rPr lang="en-US" sz="1800" dirty="0">
                <a:solidFill>
                  <a:srgbClr val="DC0528"/>
                </a:solidFill>
                <a:latin typeface="Arial"/>
              </a:rPr>
              <a:t>been successfully installed and used at </a:t>
            </a:r>
            <a:r>
              <a:rPr lang="en-US" sz="1800" dirty="0" smtClean="0">
                <a:solidFill>
                  <a:srgbClr val="DC0528"/>
                </a:solidFill>
                <a:latin typeface="Arial"/>
              </a:rPr>
              <a:t>ITER.</a:t>
            </a:r>
            <a:endParaRPr lang="en-US" sz="1800" dirty="0">
              <a:solidFill>
                <a:srgbClr val="DC0528"/>
              </a:solidFill>
              <a:latin typeface="Arial"/>
            </a:endParaRPr>
          </a:p>
        </p:txBody>
      </p:sp>
      <p:cxnSp>
        <p:nvCxnSpPr>
          <p:cNvPr id="50" name="Straight Arrow Connector 7"/>
          <p:cNvCxnSpPr/>
          <p:nvPr/>
        </p:nvCxnSpPr>
        <p:spPr>
          <a:xfrm>
            <a:off x="4691622" y="2454466"/>
            <a:ext cx="648072" cy="0"/>
          </a:xfrm>
          <a:prstGeom prst="straightConnector1">
            <a:avLst/>
          </a:prstGeom>
          <a:ln w="25400">
            <a:solidFill>
              <a:srgbClr val="66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43608" y="4293096"/>
            <a:ext cx="1805586" cy="1898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4" name="Groupe 63"/>
          <p:cNvGrpSpPr/>
          <p:nvPr/>
        </p:nvGrpSpPr>
        <p:grpSpPr>
          <a:xfrm>
            <a:off x="5339694" y="1713349"/>
            <a:ext cx="3560333" cy="2887635"/>
            <a:chOff x="5404155" y="1621485"/>
            <a:chExt cx="3560333" cy="2887635"/>
          </a:xfrm>
        </p:grpSpPr>
        <p:grpSp>
          <p:nvGrpSpPr>
            <p:cNvPr id="62" name="Groupe 61"/>
            <p:cNvGrpSpPr/>
            <p:nvPr/>
          </p:nvGrpSpPr>
          <p:grpSpPr>
            <a:xfrm>
              <a:off x="5404155" y="1621485"/>
              <a:ext cx="3416316" cy="2790770"/>
              <a:chOff x="5404155" y="1621485"/>
              <a:chExt cx="3416316" cy="2790770"/>
            </a:xfrm>
          </p:grpSpPr>
          <p:pic>
            <p:nvPicPr>
              <p:cNvPr id="35" name="Picture 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0015" y="1797048"/>
                <a:ext cx="1201729" cy="2193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6" name="Picture 3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60687" y="1797047"/>
                <a:ext cx="1605333" cy="227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TextBox 3"/>
              <p:cNvSpPr txBox="1"/>
              <p:nvPr/>
            </p:nvSpPr>
            <p:spPr>
              <a:xfrm>
                <a:off x="5567423" y="3981368"/>
                <a:ext cx="138432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b="1" i="1" dirty="0">
                    <a:solidFill>
                      <a:srgbClr val="666666"/>
                    </a:solidFill>
                    <a:latin typeface="Arial"/>
                  </a:rPr>
                  <a:t>Shadowing pattern</a:t>
                </a:r>
                <a:endParaRPr lang="en-GB" sz="1100" b="1" i="1" dirty="0">
                  <a:solidFill>
                    <a:srgbClr val="666666"/>
                  </a:solidFill>
                  <a:latin typeface="Arial"/>
                </a:endParaRPr>
              </a:p>
            </p:txBody>
          </p:sp>
          <p:sp>
            <p:nvSpPr>
              <p:cNvPr id="38" name="TextBox 6"/>
              <p:cNvSpPr txBox="1"/>
              <p:nvPr/>
            </p:nvSpPr>
            <p:spPr>
              <a:xfrm>
                <a:off x="6772231" y="3957681"/>
                <a:ext cx="172693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b="1" i="1" dirty="0">
                    <a:solidFill>
                      <a:srgbClr val="666666"/>
                    </a:solidFill>
                    <a:latin typeface="Arial"/>
                  </a:rPr>
                  <a:t>3D incident energy flux density distribution</a:t>
                </a:r>
                <a:endParaRPr lang="en-GB" sz="1100" b="1" i="1" dirty="0">
                  <a:solidFill>
                    <a:srgbClr val="666666"/>
                  </a:solidFill>
                  <a:latin typeface="Arial"/>
                </a:endParaRPr>
              </a:p>
            </p:txBody>
          </p:sp>
          <p:sp>
            <p:nvSpPr>
              <p:cNvPr id="39" name="TextBox 4"/>
              <p:cNvSpPr txBox="1"/>
              <p:nvPr/>
            </p:nvSpPr>
            <p:spPr>
              <a:xfrm>
                <a:off x="6310283" y="1621485"/>
                <a:ext cx="191282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dirty="0" err="1">
                    <a:solidFill>
                      <a:srgbClr val="FF0000"/>
                    </a:solidFill>
                    <a:latin typeface="Arial"/>
                  </a:rPr>
                  <a:t>e</a:t>
                </a:r>
                <a:r>
                  <a:rPr lang="en-US" sz="1100" baseline="-25000" dirty="0" err="1">
                    <a:solidFill>
                      <a:srgbClr val="FF0000"/>
                    </a:solidFill>
                    <a:latin typeface="Arial"/>
                  </a:rPr>
                  <a:t>inc</a:t>
                </a:r>
                <a:r>
                  <a:rPr lang="en-US" sz="1100" baseline="-25000" dirty="0">
                    <a:solidFill>
                      <a:srgbClr val="FF0000"/>
                    </a:solidFill>
                    <a:latin typeface="Arial"/>
                  </a:rPr>
                  <a:t> –chamfer max </a:t>
                </a:r>
                <a:r>
                  <a:rPr lang="en-US" sz="1100" dirty="0">
                    <a:solidFill>
                      <a:srgbClr val="FF0000"/>
                    </a:solidFill>
                    <a:latin typeface="Arial"/>
                  </a:rPr>
                  <a:t>~ 43 MJ/m²</a:t>
                </a:r>
                <a:endParaRPr lang="en-GB" sz="1100" dirty="0">
                  <a:solidFill>
                    <a:srgbClr val="FF0000"/>
                  </a:solidFill>
                  <a:latin typeface="Arial"/>
                </a:endParaRPr>
              </a:p>
            </p:txBody>
          </p:sp>
          <p:cxnSp>
            <p:nvCxnSpPr>
              <p:cNvPr id="40" name="Straight Arrow Connector 7"/>
              <p:cNvCxnSpPr/>
              <p:nvPr/>
            </p:nvCxnSpPr>
            <p:spPr>
              <a:xfrm flipH="1">
                <a:off x="7169207" y="1836111"/>
                <a:ext cx="97488" cy="76308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10"/>
              <p:cNvCxnSpPr>
                <a:stCxn id="42" idx="0"/>
              </p:cNvCxnSpPr>
              <p:nvPr/>
            </p:nvCxnSpPr>
            <p:spPr>
              <a:xfrm flipV="1">
                <a:off x="7447127" y="2344986"/>
                <a:ext cx="300662" cy="116921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12"/>
              <p:cNvSpPr txBox="1"/>
              <p:nvPr/>
            </p:nvSpPr>
            <p:spPr>
              <a:xfrm>
                <a:off x="6721853" y="3514196"/>
                <a:ext cx="145054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dirty="0" err="1">
                    <a:solidFill>
                      <a:srgbClr val="FF0000"/>
                    </a:solidFill>
                    <a:latin typeface="Arial"/>
                  </a:rPr>
                  <a:t>e</a:t>
                </a:r>
                <a:r>
                  <a:rPr lang="en-US" sz="1100" baseline="-25000" dirty="0" err="1">
                    <a:solidFill>
                      <a:srgbClr val="FF0000"/>
                    </a:solidFill>
                    <a:latin typeface="Arial"/>
                  </a:rPr>
                  <a:t>inc</a:t>
                </a:r>
                <a:r>
                  <a:rPr lang="en-US" sz="1100" baseline="-25000" dirty="0">
                    <a:solidFill>
                      <a:srgbClr val="FF0000"/>
                    </a:solidFill>
                    <a:latin typeface="Arial"/>
                  </a:rPr>
                  <a:t> –flat max </a:t>
                </a:r>
                <a:r>
                  <a:rPr lang="en-US" sz="1100" dirty="0">
                    <a:solidFill>
                      <a:srgbClr val="FF0000"/>
                    </a:solidFill>
                    <a:latin typeface="Arial"/>
                  </a:rPr>
                  <a:t>~ 7 MJ/m²</a:t>
                </a:r>
                <a:endParaRPr lang="en-GB" sz="1100" dirty="0">
                  <a:solidFill>
                    <a:srgbClr val="FF0000"/>
                  </a:solidFill>
                  <a:latin typeface="Arial"/>
                </a:endParaRPr>
              </a:p>
            </p:txBody>
          </p:sp>
          <p:sp>
            <p:nvSpPr>
              <p:cNvPr id="43" name="Oval 9"/>
              <p:cNvSpPr/>
              <p:nvPr/>
            </p:nvSpPr>
            <p:spPr>
              <a:xfrm>
                <a:off x="6613871" y="2134520"/>
                <a:ext cx="215964" cy="298085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prstClr val="white"/>
                  </a:solidFill>
                  <a:latin typeface="Arial"/>
                </a:endParaRPr>
              </a:p>
            </p:txBody>
          </p:sp>
          <p:sp>
            <p:nvSpPr>
              <p:cNvPr id="44" name="Oval 14"/>
              <p:cNvSpPr/>
              <p:nvPr/>
            </p:nvSpPr>
            <p:spPr>
              <a:xfrm>
                <a:off x="5751514" y="2475791"/>
                <a:ext cx="307021" cy="500970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prstClr val="white"/>
                  </a:solidFill>
                  <a:latin typeface="Arial"/>
                </a:endParaRPr>
              </a:p>
            </p:txBody>
          </p:sp>
          <p:sp>
            <p:nvSpPr>
              <p:cNvPr id="45" name="TextBox 15"/>
              <p:cNvSpPr txBox="1"/>
              <p:nvPr/>
            </p:nvSpPr>
            <p:spPr>
              <a:xfrm>
                <a:off x="5404155" y="3401244"/>
                <a:ext cx="120247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dirty="0">
                    <a:solidFill>
                      <a:srgbClr val="00B050"/>
                    </a:solidFill>
                    <a:latin typeface="Arial"/>
                  </a:rPr>
                  <a:t>leading edges fully protected</a:t>
                </a:r>
                <a:endParaRPr lang="en-GB" sz="1100" dirty="0">
                  <a:solidFill>
                    <a:srgbClr val="00B050"/>
                  </a:solidFill>
                  <a:latin typeface="Arial"/>
                </a:endParaRPr>
              </a:p>
            </p:txBody>
          </p:sp>
          <p:cxnSp>
            <p:nvCxnSpPr>
              <p:cNvPr id="46" name="Straight Arrow Connector 16"/>
              <p:cNvCxnSpPr>
                <a:stCxn id="45" idx="0"/>
                <a:endCxn id="43" idx="4"/>
              </p:cNvCxnSpPr>
              <p:nvPr/>
            </p:nvCxnSpPr>
            <p:spPr>
              <a:xfrm flipV="1">
                <a:off x="6005395" y="2432605"/>
                <a:ext cx="716459" cy="968639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18"/>
              <p:cNvCxnSpPr>
                <a:stCxn id="45" idx="0"/>
                <a:endCxn id="44" idx="4"/>
              </p:cNvCxnSpPr>
              <p:nvPr/>
            </p:nvCxnSpPr>
            <p:spPr>
              <a:xfrm flipH="1" flipV="1">
                <a:off x="5905025" y="2976761"/>
                <a:ext cx="100370" cy="424483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TextBox 21"/>
              <p:cNvSpPr txBox="1"/>
              <p:nvPr/>
            </p:nvSpPr>
            <p:spPr>
              <a:xfrm>
                <a:off x="7909654" y="1647763"/>
                <a:ext cx="91081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00" b="1" dirty="0" err="1">
                    <a:solidFill>
                      <a:srgbClr val="666666"/>
                    </a:solidFill>
                    <a:latin typeface="Arial"/>
                  </a:rPr>
                  <a:t>e</a:t>
                </a:r>
                <a:r>
                  <a:rPr lang="en-US" sz="1000" b="1" baseline="-25000" dirty="0" err="1">
                    <a:solidFill>
                      <a:srgbClr val="666666"/>
                    </a:solidFill>
                    <a:latin typeface="Arial"/>
                  </a:rPr>
                  <a:t>inc</a:t>
                </a:r>
                <a:r>
                  <a:rPr lang="en-US" sz="1000" b="1" dirty="0">
                    <a:solidFill>
                      <a:srgbClr val="666666"/>
                    </a:solidFill>
                    <a:latin typeface="Arial"/>
                  </a:rPr>
                  <a:t> (MJ/m</a:t>
                </a:r>
                <a:r>
                  <a:rPr lang="en-US" sz="1000" b="1" baseline="30000" dirty="0">
                    <a:solidFill>
                      <a:srgbClr val="666666"/>
                    </a:solidFill>
                    <a:latin typeface="Arial"/>
                  </a:rPr>
                  <a:t>2</a:t>
                </a:r>
                <a:r>
                  <a:rPr lang="en-US" sz="1000" b="1" dirty="0">
                    <a:solidFill>
                      <a:srgbClr val="666666"/>
                    </a:solidFill>
                    <a:latin typeface="Arial"/>
                  </a:rPr>
                  <a:t>)</a:t>
                </a:r>
                <a:endParaRPr lang="en-GB" sz="1000" b="1" dirty="0">
                  <a:solidFill>
                    <a:srgbClr val="666666"/>
                  </a:solidFill>
                  <a:latin typeface="Arial"/>
                </a:endParaRPr>
              </a:p>
            </p:txBody>
          </p:sp>
        </p:grpSp>
        <p:sp>
          <p:nvSpPr>
            <p:cNvPr id="63" name="Rectangle 62"/>
            <p:cNvSpPr/>
            <p:nvPr/>
          </p:nvSpPr>
          <p:spPr>
            <a:xfrm>
              <a:off x="5407893" y="1647763"/>
              <a:ext cx="3556595" cy="2861357"/>
            </a:xfrm>
            <a:prstGeom prst="rect">
              <a:avLst/>
            </a:prstGeom>
            <a:noFill/>
            <a:ln w="1270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prstClr val="white"/>
                </a:solidFill>
                <a:latin typeface="Arial"/>
              </a:endParaRPr>
            </a:p>
          </p:txBody>
        </p:sp>
      </p:grpSp>
      <p:cxnSp>
        <p:nvCxnSpPr>
          <p:cNvPr id="69" name="Straight Arrow Connector 7"/>
          <p:cNvCxnSpPr/>
          <p:nvPr/>
        </p:nvCxnSpPr>
        <p:spPr>
          <a:xfrm>
            <a:off x="2733948" y="3709595"/>
            <a:ext cx="0" cy="450829"/>
          </a:xfrm>
          <a:prstGeom prst="straightConnector1">
            <a:avLst/>
          </a:prstGeom>
          <a:ln w="25400">
            <a:solidFill>
              <a:srgbClr val="66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683568" y="4221088"/>
            <a:ext cx="2448272" cy="2172406"/>
          </a:xfrm>
          <a:prstGeom prst="rect">
            <a:avLst/>
          </a:prstGeom>
          <a:noFill/>
          <a:ln w="12700">
            <a:solidFill>
              <a:srgbClr val="66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  <a:latin typeface="Arial"/>
            </a:endParaRPr>
          </a:p>
        </p:txBody>
      </p:sp>
      <p:sp>
        <p:nvSpPr>
          <p:cNvPr id="28" name="Espace réservé du contenu 8"/>
          <p:cNvSpPr txBox="1">
            <a:spLocks/>
          </p:cNvSpPr>
          <p:nvPr/>
        </p:nvSpPr>
        <p:spPr bwMode="auto">
          <a:xfrm>
            <a:off x="4067943" y="5040168"/>
            <a:ext cx="4832083" cy="950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923925" algn="l" rtl="0" eaLnBrk="1" fontAlgn="base" hangingPunct="1">
              <a:spcBef>
                <a:spcPct val="0"/>
              </a:spcBef>
              <a:spcAft>
                <a:spcPts val="400"/>
              </a:spcAft>
              <a:buFont typeface="Arial" charset="0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60363" indent="-360363" algn="l" rtl="0" eaLnBrk="1" fontAlgn="base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SzPct val="90000"/>
              <a:buBlip>
                <a:blip r:embed="rId2"/>
              </a:buBlip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361950" algn="l" rtl="0" eaLnBrk="1" fontAlgn="base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SzPct val="36000"/>
              <a:buFont typeface="Arial" charset="0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009650" indent="-238125" algn="l" rtl="0" eaLnBrk="1" fontAlgn="base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SzPct val="36000"/>
              <a:buBlip>
                <a:blip r:embed="rId3"/>
              </a:buBlip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133475" indent="-114300" algn="l" rtl="0" eaLnBrk="1" fontAlgn="base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Arial" charset="0"/>
              <a:buChar char="-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en-US" dirty="0" smtClean="0">
                <a:latin typeface="Arial"/>
              </a:rPr>
              <a:t>PFCFLUX is no</a:t>
            </a:r>
            <a:r>
              <a:rPr lang="en-US" dirty="0" smtClean="0">
                <a:solidFill>
                  <a:prstClr val="white">
                    <a:lumMod val="50000"/>
                  </a:prstClr>
                </a:solidFill>
                <a:latin typeface="Arial"/>
              </a:rPr>
              <a:t>w</a:t>
            </a:r>
            <a:r>
              <a:rPr lang="en-US" dirty="0" smtClean="0">
                <a:latin typeface="Arial"/>
              </a:rPr>
              <a:t> intensively used for the preparation of the coming Final Design Review of the ITER W-</a:t>
            </a:r>
            <a:r>
              <a:rPr lang="en-US" dirty="0" err="1" smtClean="0">
                <a:latin typeface="Arial"/>
              </a:rPr>
              <a:t>divertor</a:t>
            </a:r>
            <a:r>
              <a:rPr lang="en-US" dirty="0" smtClean="0">
                <a:latin typeface="Arial"/>
              </a:rPr>
              <a:t>.</a:t>
            </a:r>
          </a:p>
        </p:txBody>
      </p:sp>
      <p:sp>
        <p:nvSpPr>
          <p:cNvPr id="29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8025304" y="6374426"/>
            <a:ext cx="1118696" cy="365125"/>
          </a:xfrm>
          <a:prstGeom prst="rect">
            <a:avLst/>
          </a:prstGeom>
        </p:spPr>
        <p:txBody>
          <a:bodyPr anchor="ctr"/>
          <a:lstStyle/>
          <a:p>
            <a:r>
              <a:rPr lang="fr-FR" dirty="0" smtClean="0">
                <a:solidFill>
                  <a:srgbClr val="7F7F7F"/>
                </a:solidFill>
                <a:latin typeface="Arial"/>
              </a:rPr>
              <a:t>|  PAGE </a:t>
            </a:r>
            <a:fld id="{AEFB9B6D-867A-40B8-ACB0-35CC9F272C9C}" type="slidenum">
              <a:rPr lang="fr-FR" smtClean="0">
                <a:solidFill>
                  <a:srgbClr val="7F7F7F"/>
                </a:solidFill>
                <a:latin typeface="Arial"/>
              </a:rPr>
              <a:pPr/>
              <a:t>1</a:t>
            </a:fld>
            <a:endParaRPr lang="fr-FR" dirty="0">
              <a:solidFill>
                <a:srgbClr val="7F7F7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436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EA">
      <a:dk1>
        <a:sysClr val="windowText" lastClr="000000"/>
      </a:dk1>
      <a:lt1>
        <a:sysClr val="window" lastClr="FFFFFF"/>
      </a:lt1>
      <a:dk2>
        <a:srgbClr val="DC0528"/>
      </a:dk2>
      <a:lt2>
        <a:srgbClr val="96C31E"/>
      </a:lt2>
      <a:accent1>
        <a:srgbClr val="781469"/>
      </a:accent1>
      <a:accent2>
        <a:srgbClr val="F08728"/>
      </a:accent2>
      <a:accent3>
        <a:srgbClr val="FAB45F"/>
      </a:accent3>
      <a:accent4>
        <a:srgbClr val="0091C3"/>
      </a:accent4>
      <a:accent5>
        <a:srgbClr val="006937"/>
      </a:accent5>
      <a:accent6>
        <a:srgbClr val="87000A"/>
      </a:accent6>
      <a:hlink>
        <a:srgbClr val="0000FF"/>
      </a:hlink>
      <a:folHlink>
        <a:srgbClr val="800080"/>
      </a:folHlink>
    </a:clrScheme>
    <a:fontScheme name="C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145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blank</vt:lpstr>
      <vt:lpstr>a CEA/IRFM code for the evaluation of power deposition on ITER WALLS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Annie-Laure PECQUET</dc:creator>
  <cp:lastModifiedBy>JUNIQUE Colette 111321</cp:lastModifiedBy>
  <cp:revision>3</cp:revision>
  <dcterms:created xsi:type="dcterms:W3CDTF">2013-11-06T13:01:53Z</dcterms:created>
  <dcterms:modified xsi:type="dcterms:W3CDTF">2013-11-07T09:23:48Z</dcterms:modified>
</cp:coreProperties>
</file>